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0.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1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25.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theme/themeOverride3.xml" ContentType="application/vnd.openxmlformats-officedocument.themeOverr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Override4.xml" ContentType="application/vnd.openxmlformats-officedocument.themeOverride+xml"/>
  <Override PartName="/ppt/theme/themeOverride2.xml" ContentType="application/vnd.openxmlformats-officedocument.themeOverride+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33"/>
  </p:notesMasterIdLst>
  <p:handoutMasterIdLst>
    <p:handoutMasterId r:id="rId34"/>
  </p:handoutMasterIdLst>
  <p:sldIdLst>
    <p:sldId id="469" r:id="rId2"/>
    <p:sldId id="481" r:id="rId3"/>
    <p:sldId id="483" r:id="rId4"/>
    <p:sldId id="484" r:id="rId5"/>
    <p:sldId id="485" r:id="rId6"/>
    <p:sldId id="471" r:id="rId7"/>
    <p:sldId id="457" r:id="rId8"/>
    <p:sldId id="458" r:id="rId9"/>
    <p:sldId id="474" r:id="rId10"/>
    <p:sldId id="475" r:id="rId11"/>
    <p:sldId id="476" r:id="rId12"/>
    <p:sldId id="477" r:id="rId13"/>
    <p:sldId id="478" r:id="rId14"/>
    <p:sldId id="480" r:id="rId15"/>
    <p:sldId id="438" r:id="rId16"/>
    <p:sldId id="442" r:id="rId17"/>
    <p:sldId id="466" r:id="rId18"/>
    <p:sldId id="461" r:id="rId19"/>
    <p:sldId id="467" r:id="rId20"/>
    <p:sldId id="455" r:id="rId21"/>
    <p:sldId id="473" r:id="rId22"/>
    <p:sldId id="454" r:id="rId23"/>
    <p:sldId id="456" r:id="rId24"/>
    <p:sldId id="439" r:id="rId25"/>
    <p:sldId id="449" r:id="rId26"/>
    <p:sldId id="462" r:id="rId27"/>
    <p:sldId id="445" r:id="rId28"/>
    <p:sldId id="446" r:id="rId29"/>
    <p:sldId id="451" r:id="rId30"/>
    <p:sldId id="482" r:id="rId31"/>
    <p:sldId id="453" r:id="rId32"/>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ssa A Clark" initials="MAC" lastIdx="5" clrIdx="0"/>
  <p:cmAuthor id="1" name="Preeti Emrick"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14" autoAdjust="0"/>
    <p:restoredTop sz="85470" autoAdjust="0"/>
  </p:normalViewPr>
  <p:slideViewPr>
    <p:cSldViewPr>
      <p:cViewPr>
        <p:scale>
          <a:sx n="80" d="100"/>
          <a:sy n="80" d="100"/>
        </p:scale>
        <p:origin x="-155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2" d="100"/>
          <a:sy n="82" d="100"/>
        </p:scale>
        <p:origin x="-2016" y="-78"/>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29" tIns="45714" rIns="91429" bIns="45714" rtlCol="0"/>
          <a:lstStyle>
            <a:lvl1pPr algn="l">
              <a:defRPr sz="1200">
                <a:latin typeface="Arial" charset="0"/>
                <a:ea typeface="+mn-ea"/>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wrap="square" lIns="91429" tIns="45714" rIns="91429" bIns="45714" numCol="1" anchor="t" anchorCtr="0" compatLnSpc="1">
            <a:prstTxWarp prst="textNoShape">
              <a:avLst/>
            </a:prstTxWarp>
          </a:bodyPr>
          <a:lstStyle>
            <a:lvl1pPr algn="r">
              <a:defRPr sz="1200">
                <a:cs typeface="Arial" pitchFamily="34" charset="0"/>
              </a:defRPr>
            </a:lvl1pPr>
          </a:lstStyle>
          <a:p>
            <a:fld id="{3FDBC559-F644-4E66-AA13-856A1501F621}" type="datetimeFigureOut">
              <a:rPr lang="en-US" altLang="en-US"/>
              <a:pPr/>
              <a:t>10/22/2014</a:t>
            </a:fld>
            <a:endParaRPr lang="en-US" alt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29" tIns="45714" rIns="91429" bIns="45714" rtlCol="0" anchor="b"/>
          <a:lstStyle>
            <a:lvl1pPr algn="l">
              <a:defRPr sz="1200">
                <a:latin typeface="Arial" charset="0"/>
                <a:ea typeface="+mn-ea"/>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wrap="square" lIns="91429" tIns="45714" rIns="91429" bIns="45714" numCol="1" anchor="b" anchorCtr="0" compatLnSpc="1">
            <a:prstTxWarp prst="textNoShape">
              <a:avLst/>
            </a:prstTxWarp>
          </a:bodyPr>
          <a:lstStyle>
            <a:lvl1pPr algn="r">
              <a:defRPr sz="1200">
                <a:cs typeface="Arial" pitchFamily="34" charset="0"/>
              </a:defRPr>
            </a:lvl1pPr>
          </a:lstStyle>
          <a:p>
            <a:fld id="{95F34C04-E230-45BD-8A17-980F399B3AE7}" type="slidenum">
              <a:rPr lang="en-US" altLang="en-US"/>
              <a:pPr/>
              <a:t>‹#›</a:t>
            </a:fld>
            <a:endParaRPr lang="en-US" altLang="en-US"/>
          </a:p>
        </p:txBody>
      </p:sp>
    </p:spTree>
    <p:extLst>
      <p:ext uri="{BB962C8B-B14F-4D97-AF65-F5344CB8AC3E}">
        <p14:creationId xmlns:p14="http://schemas.microsoft.com/office/powerpoint/2010/main" val="30906371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29" tIns="45714" rIns="91429" bIns="45714"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wrap="square" lIns="91429" tIns="45714" rIns="91429" bIns="45714" numCol="1" anchor="t" anchorCtr="0" compatLnSpc="1">
            <a:prstTxWarp prst="textNoShape">
              <a:avLst/>
            </a:prstTxWarp>
          </a:bodyPr>
          <a:lstStyle>
            <a:lvl1pPr algn="r">
              <a:defRPr sz="1200">
                <a:latin typeface="Calibri" pitchFamily="34" charset="0"/>
                <a:cs typeface="Arial" pitchFamily="34" charset="0"/>
              </a:defRPr>
            </a:lvl1pPr>
          </a:lstStyle>
          <a:p>
            <a:fld id="{4C1BF303-BC2B-4B2D-98F0-5A6841CF5CD8}" type="datetimeFigureOut">
              <a:rPr lang="en-US" altLang="en-US"/>
              <a:pPr/>
              <a:t>10/22/2014</a:t>
            </a:fld>
            <a:endParaRPr lang="en-US" altLang="en-US"/>
          </a:p>
        </p:txBody>
      </p:sp>
      <p:sp>
        <p:nvSpPr>
          <p:cNvPr id="4" name="Slide Image Placeholder 3"/>
          <p:cNvSpPr>
            <a:spLocks noGrp="1" noRot="1" noChangeAspect="1"/>
          </p:cNvSpPr>
          <p:nvPr>
            <p:ph type="sldImg" idx="2"/>
          </p:nvPr>
        </p:nvSpPr>
        <p:spPr>
          <a:xfrm>
            <a:off x="1106488" y="696913"/>
            <a:ext cx="4646612" cy="3486150"/>
          </a:xfrm>
          <a:prstGeom prst="rect">
            <a:avLst/>
          </a:prstGeom>
          <a:noFill/>
          <a:ln w="12700">
            <a:solidFill>
              <a:prstClr val="black"/>
            </a:solidFill>
          </a:ln>
        </p:spPr>
        <p:txBody>
          <a:bodyPr vert="horz" lIns="91429" tIns="45714" rIns="91429" bIns="45714" rtlCol="0" anchor="ctr"/>
          <a:lstStyle/>
          <a:p>
            <a:pPr lvl="0"/>
            <a:endParaRPr lang="en-US" noProof="0" dirty="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29" tIns="45714" rIns="91429" bIns="4571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29" tIns="45714" rIns="91429" bIns="45714"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wrap="square" lIns="91429" tIns="45714" rIns="91429" bIns="45714" numCol="1" anchor="b" anchorCtr="0" compatLnSpc="1">
            <a:prstTxWarp prst="textNoShape">
              <a:avLst/>
            </a:prstTxWarp>
          </a:bodyPr>
          <a:lstStyle>
            <a:lvl1pPr algn="r">
              <a:defRPr sz="1200">
                <a:latin typeface="Calibri" pitchFamily="34" charset="0"/>
                <a:cs typeface="Arial" pitchFamily="34" charset="0"/>
              </a:defRPr>
            </a:lvl1pPr>
          </a:lstStyle>
          <a:p>
            <a:fld id="{49FE3F5F-EDB4-4EB8-9958-781F499D76F2}" type="slidenum">
              <a:rPr lang="en-US" altLang="en-US"/>
              <a:pPr/>
              <a:t>‹#›</a:t>
            </a:fld>
            <a:endParaRPr lang="en-US" altLang="en-US"/>
          </a:p>
        </p:txBody>
      </p:sp>
    </p:spTree>
    <p:extLst>
      <p:ext uri="{BB962C8B-B14F-4D97-AF65-F5344CB8AC3E}">
        <p14:creationId xmlns:p14="http://schemas.microsoft.com/office/powerpoint/2010/main" val="407708049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ea typeface="ＭＳ Ｐゴシック" pitchFamily="34" charset="-128"/>
            </a:endParaRPr>
          </a:p>
        </p:txBody>
      </p:sp>
      <p:sp>
        <p:nvSpPr>
          <p:cNvPr id="18435" name="Slide Number Placeholder 3"/>
          <p:cNvSpPr>
            <a:spLocks noGrp="1"/>
          </p:cNvSpPr>
          <p:nvPr>
            <p:ph type="sldNum" sz="quarter" idx="5"/>
          </p:nvPr>
        </p:nvSpPr>
        <p:spPr bwMode="auto">
          <a:noFill/>
          <a:ln>
            <a:miter lim="800000"/>
            <a:headEnd/>
            <a:tailEnd/>
          </a:ln>
        </p:spPr>
        <p:txBody>
          <a:bodyPr/>
          <a:lstStyle/>
          <a:p>
            <a:fld id="{EC44588F-CF3A-4761-9A81-68F356E0C083}" type="slidenum">
              <a:rPr lang="en-US" smtClean="0"/>
              <a:pPr/>
              <a:t>3</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i="1" baseline="0" dirty="0" smtClean="0">
              <a:ea typeface="ＭＳ Ｐゴシック" pitchFamily="34" charset="-128"/>
            </a:endParaRP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AE6FC3F-3922-4CEE-BE79-4D24624721BD}" type="slidenum">
              <a:rPr lang="en-US" altLang="en-US" sz="1200">
                <a:latin typeface="Calibri" pitchFamily="34" charset="0"/>
              </a:rPr>
              <a:pPr eaLnBrk="1" hangingPunct="1"/>
              <a:t>14</a:t>
            </a:fld>
            <a:endParaRPr lang="en-US" altLang="en-US"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15</a:t>
            </a:fld>
            <a:endParaRPr lang="en-US" altLang="en-US"/>
          </a:p>
        </p:txBody>
      </p:sp>
    </p:spTree>
    <p:extLst>
      <p:ext uri="{BB962C8B-B14F-4D97-AF65-F5344CB8AC3E}">
        <p14:creationId xmlns:p14="http://schemas.microsoft.com/office/powerpoint/2010/main" val="960103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16</a:t>
            </a:fld>
            <a:endParaRPr lang="en-US" altLang="en-US"/>
          </a:p>
        </p:txBody>
      </p:sp>
    </p:spTree>
    <p:extLst>
      <p:ext uri="{BB962C8B-B14F-4D97-AF65-F5344CB8AC3E}">
        <p14:creationId xmlns:p14="http://schemas.microsoft.com/office/powerpoint/2010/main" val="4015082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17</a:t>
            </a:fld>
            <a:endParaRPr lang="en-US" altLang="en-US"/>
          </a:p>
        </p:txBody>
      </p:sp>
    </p:spTree>
    <p:extLst>
      <p:ext uri="{BB962C8B-B14F-4D97-AF65-F5344CB8AC3E}">
        <p14:creationId xmlns:p14="http://schemas.microsoft.com/office/powerpoint/2010/main" val="3674845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i="1" dirty="0" smtClean="0">
              <a:ea typeface="ＭＳ Ｐゴシック" pitchFamily="34" charset="-128"/>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B9866A9-7772-44A8-914E-BFAA3DEDF6D8}" type="slidenum">
              <a:rPr lang="en-US" altLang="en-US" sz="1200">
                <a:latin typeface="Calibri" pitchFamily="34" charset="0"/>
              </a:rPr>
              <a:pPr eaLnBrk="1" hangingPunct="1"/>
              <a:t>19</a:t>
            </a:fld>
            <a:endParaRPr lang="en-US" altLang="en-US"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buFontTx/>
              <a:buAutoNum type="arabicPeriod"/>
            </a:pPr>
            <a:endParaRPr lang="en-US" altLang="en-US" dirty="0" smtClean="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21</a:t>
            </a:fld>
            <a:endParaRPr lang="en-US" altLang="en-US"/>
          </a:p>
        </p:txBody>
      </p:sp>
    </p:spTree>
    <p:extLst>
      <p:ext uri="{BB962C8B-B14F-4D97-AF65-F5344CB8AC3E}">
        <p14:creationId xmlns:p14="http://schemas.microsoft.com/office/powerpoint/2010/main" val="20893373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23</a:t>
            </a:fld>
            <a:endParaRPr lang="en-US" altLang="en-US"/>
          </a:p>
        </p:txBody>
      </p:sp>
    </p:spTree>
    <p:extLst>
      <p:ext uri="{BB962C8B-B14F-4D97-AF65-F5344CB8AC3E}">
        <p14:creationId xmlns:p14="http://schemas.microsoft.com/office/powerpoint/2010/main" val="1972003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ea typeface="ＭＳ Ｐゴシック" pitchFamily="34" charset="-128"/>
            </a:endParaRPr>
          </a:p>
        </p:txBody>
      </p:sp>
      <p:sp>
        <p:nvSpPr>
          <p:cNvPr id="21507" name="Slide Number Placeholder 3"/>
          <p:cNvSpPr>
            <a:spLocks noGrp="1"/>
          </p:cNvSpPr>
          <p:nvPr>
            <p:ph type="sldNum" sz="quarter" idx="5"/>
          </p:nvPr>
        </p:nvSpPr>
        <p:spPr bwMode="auto">
          <a:noFill/>
          <a:ln>
            <a:miter lim="800000"/>
            <a:headEnd/>
            <a:tailEnd/>
          </a:ln>
        </p:spPr>
        <p:txBody>
          <a:bodyPr/>
          <a:lstStyle/>
          <a:p>
            <a:fld id="{97F970BD-3926-44B6-AC38-505ABF5B9955}" type="slidenum">
              <a:rPr lang="en-US" altLang="en-US" smtClean="0"/>
              <a:pPr/>
              <a:t>5</a:t>
            </a:fld>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i="1" dirty="0" smtClean="0">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FC53C7D-AA79-455B-B57E-5FD74BDAF468}" type="slidenum">
              <a:rPr lang="en-US" altLang="en-US" sz="1200">
                <a:latin typeface="Calibri" pitchFamily="34" charset="0"/>
              </a:rPr>
              <a:pPr eaLnBrk="1" hangingPunct="1"/>
              <a:t>27</a:t>
            </a:fld>
            <a:endParaRPr lang="en-US" altLang="en-US" sz="12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614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4AA67CD-88C7-48EC-B41B-F70D7283AEA6}" type="slidenum">
              <a:rPr lang="en-US" altLang="en-US" sz="1200">
                <a:latin typeface="Calibri" pitchFamily="34" charset="0"/>
              </a:rPr>
              <a:pPr eaLnBrk="1" hangingPunct="1"/>
              <a:t>28</a:t>
            </a:fld>
            <a:endParaRPr lang="en-US" altLang="en-US" sz="1200">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29</a:t>
            </a:fld>
            <a:endParaRPr lang="en-US" altLang="en-US"/>
          </a:p>
        </p:txBody>
      </p:sp>
    </p:spTree>
    <p:extLst>
      <p:ext uri="{BB962C8B-B14F-4D97-AF65-F5344CB8AC3E}">
        <p14:creationId xmlns:p14="http://schemas.microsoft.com/office/powerpoint/2010/main" val="2654644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30</a:t>
            </a:fld>
            <a:endParaRPr lang="en-US" altLang="en-US"/>
          </a:p>
        </p:txBody>
      </p:sp>
    </p:spTree>
    <p:extLst>
      <p:ext uri="{BB962C8B-B14F-4D97-AF65-F5344CB8AC3E}">
        <p14:creationId xmlns:p14="http://schemas.microsoft.com/office/powerpoint/2010/main" val="3907575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0A3B78A-9C1E-4655-9691-DC969D6DBCF6}" type="slidenum">
              <a:rPr lang="en-US" altLang="en-US" sz="1200">
                <a:latin typeface="Calibri" pitchFamily="34" charset="0"/>
              </a:rPr>
              <a:pPr eaLnBrk="1" hangingPunct="1"/>
              <a:t>6</a:t>
            </a:fld>
            <a:endParaRPr lang="en-US" altLang="en-US"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E6ABEEF-41EE-48E6-8B23-F56C528CA0E1}" type="slidenum">
              <a:rPr lang="en-US" altLang="en-US" sz="1200">
                <a:latin typeface="Calibri" pitchFamily="34" charset="0"/>
              </a:rPr>
              <a:pPr eaLnBrk="1" hangingPunct="1"/>
              <a:t>7</a:t>
            </a:fld>
            <a:endParaRPr lang="en-US" altLang="en-US"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8</a:t>
            </a:fld>
            <a:endParaRPr lang="en-US" altLang="en-US"/>
          </a:p>
        </p:txBody>
      </p:sp>
    </p:spTree>
    <p:extLst>
      <p:ext uri="{BB962C8B-B14F-4D97-AF65-F5344CB8AC3E}">
        <p14:creationId xmlns:p14="http://schemas.microsoft.com/office/powerpoint/2010/main" val="358431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5DA7A49-CD0C-4244-AB20-0FA3FD757106}" type="slidenum">
              <a:rPr lang="en-US" altLang="en-US" sz="1200">
                <a:latin typeface="Calibri" pitchFamily="34" charset="0"/>
              </a:rPr>
              <a:pPr eaLnBrk="1" hangingPunct="1"/>
              <a:t>10</a:t>
            </a:fld>
            <a:endParaRPr lang="en-US" altLang="en-US"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11</a:t>
            </a:fld>
            <a:endParaRPr lang="en-US" altLang="en-US"/>
          </a:p>
        </p:txBody>
      </p:sp>
    </p:spTree>
    <p:extLst>
      <p:ext uri="{BB962C8B-B14F-4D97-AF65-F5344CB8AC3E}">
        <p14:creationId xmlns:p14="http://schemas.microsoft.com/office/powerpoint/2010/main" val="16306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D7F205C-2CCE-40A0-BC47-18C5219CE5EC}" type="slidenum">
              <a:rPr lang="en-US" altLang="en-US" sz="1200">
                <a:latin typeface="Calibri" pitchFamily="34" charset="0"/>
              </a:rPr>
              <a:pPr eaLnBrk="1" hangingPunct="1"/>
              <a:t>12</a:t>
            </a:fld>
            <a:endParaRPr lang="en-US" altLang="en-US"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49FE3F5F-EDB4-4EB8-9958-781F499D76F2}" type="slidenum">
              <a:rPr lang="en-US" altLang="en-US" smtClean="0"/>
              <a:pPr/>
              <a:t>13</a:t>
            </a:fld>
            <a:endParaRPr lang="en-US" altLang="en-US"/>
          </a:p>
        </p:txBody>
      </p:sp>
    </p:spTree>
    <p:extLst>
      <p:ext uri="{BB962C8B-B14F-4D97-AF65-F5344CB8AC3E}">
        <p14:creationId xmlns:p14="http://schemas.microsoft.com/office/powerpoint/2010/main" val="3848148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charset="0"/>
                <a:ea typeface="ＭＳ Ｐゴシック" charset="0"/>
                <a:cs typeface="ＭＳ Ｐゴシック"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en-US"/>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lstStyle>
          <a:p>
            <a:fld id="{3BA640C3-47AE-466D-AB8F-859F486FAE38}" type="datetime1">
              <a:rPr lang="en-US" altLang="en-US"/>
              <a:pPr/>
              <a:t>10/22/2014</a:t>
            </a:fld>
            <a:endParaRPr lang="en-US" alt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lstStyle>
          <a:p>
            <a:fld id="{88DAFFCD-F091-4D82-915E-BA99D30B6D30}" type="slidenum">
              <a:rPr lang="en-US" altLang="en-US"/>
              <a:pPr/>
              <a:t>‹#›</a:t>
            </a:fld>
            <a:endParaRPr lang="en-US" altLang="en-US"/>
          </a:p>
        </p:txBody>
      </p:sp>
    </p:spTree>
    <p:extLst>
      <p:ext uri="{BB962C8B-B14F-4D97-AF65-F5344CB8AC3E}">
        <p14:creationId xmlns:p14="http://schemas.microsoft.com/office/powerpoint/2010/main" val="2266696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6D084D98-DB39-4EC7-BA72-C59676F5412C}" type="datetime1">
              <a:rPr lang="en-US" altLang="en-US"/>
              <a:pPr/>
              <a:t>10/22/2014</a:t>
            </a:fld>
            <a:endParaRPr lang="en-US" alt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13E80873-5204-485A-90A6-82F3EE8120C4}" type="slidenum">
              <a:rPr lang="en-US" altLang="en-US"/>
              <a:pPr/>
              <a:t>‹#›</a:t>
            </a:fld>
            <a:endParaRPr lang="en-US" altLang="en-US"/>
          </a:p>
        </p:txBody>
      </p:sp>
    </p:spTree>
    <p:extLst>
      <p:ext uri="{BB962C8B-B14F-4D97-AF65-F5344CB8AC3E}">
        <p14:creationId xmlns:p14="http://schemas.microsoft.com/office/powerpoint/2010/main" val="412080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fld id="{2C15717D-78C7-4396-A70E-B9AD043DFC4A}" type="datetime1">
              <a:rPr lang="en-US" altLang="en-US"/>
              <a:pPr/>
              <a:t>10/22/2014</a:t>
            </a:fld>
            <a:endParaRPr lang="en-US" alt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B4873E93-00F9-4690-8097-D44D306EAAAC}" type="slidenum">
              <a:rPr lang="en-US" altLang="en-US"/>
              <a:pPr/>
              <a:t>‹#›</a:t>
            </a:fld>
            <a:endParaRPr lang="en-US" altLang="en-US"/>
          </a:p>
        </p:txBody>
      </p:sp>
    </p:spTree>
    <p:extLst>
      <p:ext uri="{BB962C8B-B14F-4D97-AF65-F5344CB8AC3E}">
        <p14:creationId xmlns:p14="http://schemas.microsoft.com/office/powerpoint/2010/main" val="3069131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fld id="{92474128-50B6-4415-B4BF-6F83E7E8C98C}" type="datetime1">
              <a:rPr lang="en-US" altLang="en-US"/>
              <a:pPr/>
              <a:t>10/22/2014</a:t>
            </a:fld>
            <a:endParaRPr lang="en-US" alt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9E4144BB-82D6-4F29-9DB7-73B8835792A6}" type="slidenum">
              <a:rPr lang="en-US" altLang="en-US"/>
              <a:pPr/>
              <a:t>‹#›</a:t>
            </a:fld>
            <a:endParaRPr lang="en-US" altLang="en-US"/>
          </a:p>
        </p:txBody>
      </p:sp>
    </p:spTree>
    <p:extLst>
      <p:ext uri="{BB962C8B-B14F-4D97-AF65-F5344CB8AC3E}">
        <p14:creationId xmlns:p14="http://schemas.microsoft.com/office/powerpoint/2010/main" val="1149814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a:spLocks noChangeArrowheads="1"/>
          </p:cNvSpPr>
          <p:nvPr/>
        </p:nvSpPr>
        <p:spPr bwMode="auto">
          <a:xfrm>
            <a:off x="3636963" y="3005138"/>
            <a:ext cx="182562"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endParaRPr>
          </a:p>
        </p:txBody>
      </p:sp>
      <p:sp>
        <p:nvSpPr>
          <p:cNvPr id="5" name="Chevron 4"/>
          <p:cNvSpPr>
            <a:spLocks noChangeArrowheads="1"/>
          </p:cNvSpPr>
          <p:nvPr/>
        </p:nvSpPr>
        <p:spPr bwMode="auto">
          <a:xfrm>
            <a:off x="3449638" y="3005138"/>
            <a:ext cx="184150"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fld id="{7AD663A4-ACD2-42C7-B87C-A9A4A8E280BA}" type="datetime1">
              <a:rPr lang="en-US" altLang="en-US"/>
              <a:pPr/>
              <a:t>10/22/2014</a:t>
            </a:fld>
            <a:endParaRPr lang="en-US" alt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lstStyle>
          <a:p>
            <a:fld id="{0526A4C5-B4CE-4127-8EF2-78CE94E53CDE}" type="slidenum">
              <a:rPr lang="en-US" altLang="en-US"/>
              <a:pPr/>
              <a:t>‹#›</a:t>
            </a:fld>
            <a:endParaRPr lang="en-US" altLang="en-US"/>
          </a:p>
        </p:txBody>
      </p:sp>
    </p:spTree>
    <p:extLst>
      <p:ext uri="{BB962C8B-B14F-4D97-AF65-F5344CB8AC3E}">
        <p14:creationId xmlns:p14="http://schemas.microsoft.com/office/powerpoint/2010/main" val="259609892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lstStyle>
          <a:p>
            <a:fld id="{7C2DE256-0F5F-469E-A95B-C7F283D903E8}" type="datetime1">
              <a:rPr lang="en-US" altLang="en-US"/>
              <a:pPr/>
              <a:t>10/22/2014</a:t>
            </a:fld>
            <a:endParaRPr lang="en-US" alt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fld id="{7398B144-F97D-41F7-94CC-6AB4951BE1DB}" type="slidenum">
              <a:rPr lang="en-US" altLang="en-US"/>
              <a:pPr/>
              <a:t>‹#›</a:t>
            </a:fld>
            <a:endParaRPr lang="en-US" altLang="en-US"/>
          </a:p>
        </p:txBody>
      </p:sp>
    </p:spTree>
    <p:extLst>
      <p:ext uri="{BB962C8B-B14F-4D97-AF65-F5344CB8AC3E}">
        <p14:creationId xmlns:p14="http://schemas.microsoft.com/office/powerpoint/2010/main" val="206800010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F0E73BC2-CC88-41CB-96BD-A340215DEE1A}" type="datetime1">
              <a:rPr lang="en-US" altLang="en-US"/>
              <a:pPr/>
              <a:t>10/22/2014</a:t>
            </a:fld>
            <a:endParaRPr lang="en-US" alt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lstStyle>
          <a:p>
            <a:fld id="{595A73F0-D85E-4257-9EBF-1AF735122AE5}" type="slidenum">
              <a:rPr lang="en-US" altLang="en-US"/>
              <a:pPr/>
              <a:t>‹#›</a:t>
            </a:fld>
            <a:endParaRPr lang="en-US" altLang="en-US"/>
          </a:p>
        </p:txBody>
      </p:sp>
    </p:spTree>
    <p:extLst>
      <p:ext uri="{BB962C8B-B14F-4D97-AF65-F5344CB8AC3E}">
        <p14:creationId xmlns:p14="http://schemas.microsoft.com/office/powerpoint/2010/main" val="141814333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7C9D2762-41BD-4C91-830C-0C0187077938}" type="datetime1">
              <a:rPr lang="en-US" altLang="en-US"/>
              <a:pPr/>
              <a:t>10/22/2014</a:t>
            </a:fld>
            <a:endParaRPr lang="en-US" alt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lstStyle>
          <a:p>
            <a:fld id="{25EB2A17-789E-48F5-9826-B77921385DAE}" type="slidenum">
              <a:rPr lang="en-US" altLang="en-US"/>
              <a:pPr/>
              <a:t>‹#›</a:t>
            </a:fld>
            <a:endParaRPr lang="en-US" altLang="en-US"/>
          </a:p>
        </p:txBody>
      </p:sp>
    </p:spTree>
    <p:extLst>
      <p:ext uri="{BB962C8B-B14F-4D97-AF65-F5344CB8AC3E}">
        <p14:creationId xmlns:p14="http://schemas.microsoft.com/office/powerpoint/2010/main" val="295423598"/>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fld id="{A9E80511-5B71-4F41-A948-DDE9B1C130A9}" type="datetime1">
              <a:rPr lang="en-US" altLang="en-US"/>
              <a:pPr/>
              <a:t>10/22/2014</a:t>
            </a:fld>
            <a:endParaRPr lang="en-US" alt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fld id="{21630A31-9094-4680-9CAB-AAECFFFD223A}" type="slidenum">
              <a:rPr lang="en-US" altLang="en-US"/>
              <a:pPr/>
              <a:t>‹#›</a:t>
            </a:fld>
            <a:endParaRPr lang="en-US" altLang="en-US"/>
          </a:p>
        </p:txBody>
      </p:sp>
    </p:spTree>
    <p:extLst>
      <p:ext uri="{BB962C8B-B14F-4D97-AF65-F5344CB8AC3E}">
        <p14:creationId xmlns:p14="http://schemas.microsoft.com/office/powerpoint/2010/main" val="1007582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2835B95E-13AE-4D7B-8931-94B5AB73DA63}" type="datetime1">
              <a:rPr lang="en-US" altLang="en-US"/>
              <a:pPr/>
              <a:t>10/22/2014</a:t>
            </a:fld>
            <a:endParaRPr lang="en-US" alt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fld id="{0AF9F551-87CE-4FA8-A496-55FDCE1AEABB}" type="slidenum">
              <a:rPr lang="en-US" altLang="en-US"/>
              <a:pPr/>
              <a:t>‹#›</a:t>
            </a:fld>
            <a:endParaRPr lang="en-US" altLang="en-US"/>
          </a:p>
        </p:txBody>
      </p:sp>
    </p:spTree>
    <p:extLst>
      <p:ext uri="{BB962C8B-B14F-4D97-AF65-F5344CB8AC3E}">
        <p14:creationId xmlns:p14="http://schemas.microsoft.com/office/powerpoint/2010/main" val="363591156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charset="0"/>
              <a:ea typeface="ＭＳ Ｐゴシック" charset="0"/>
              <a:cs typeface="ＭＳ Ｐゴシック"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en-US"/>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a:spLocks noChangeArrowheads="1"/>
          </p:cNvSpPr>
          <p:nvPr/>
        </p:nvSpPr>
        <p:spPr bwMode="auto">
          <a:xfrm>
            <a:off x="8664575" y="4987925"/>
            <a:ext cx="182563"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endParaRPr>
          </a:p>
        </p:txBody>
      </p:sp>
      <p:sp>
        <p:nvSpPr>
          <p:cNvPr id="10" name="Chevron 9"/>
          <p:cNvSpPr>
            <a:spLocks noChangeArrowheads="1"/>
          </p:cNvSpPr>
          <p:nvPr/>
        </p:nvSpPr>
        <p:spPr bwMode="auto">
          <a:xfrm>
            <a:off x="8477250" y="4987925"/>
            <a:ext cx="182563"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Drag picture to placeholder or click icon to add</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lvl1pPr>
          </a:lstStyle>
          <a:p>
            <a:fld id="{0512DD3E-4F52-492D-91E7-007AA22A5558}" type="datetime1">
              <a:rPr lang="en-US" altLang="en-US"/>
              <a:pPr/>
              <a:t>10/22/2014</a:t>
            </a:fld>
            <a:endParaRPr lang="en-US" alt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lvl1pPr>
          </a:lstStyle>
          <a:p>
            <a:fld id="{8E245A06-C8C0-4721-9747-BD77301DC2DD}" type="slidenum">
              <a:rPr lang="en-US" altLang="en-US"/>
              <a:pPr/>
              <a:t>‹#›</a:t>
            </a:fld>
            <a:endParaRPr lang="en-US" altLang="en-US"/>
          </a:p>
        </p:txBody>
      </p:sp>
    </p:spTree>
    <p:extLst>
      <p:ext uri="{BB962C8B-B14F-4D97-AF65-F5344CB8AC3E}">
        <p14:creationId xmlns:p14="http://schemas.microsoft.com/office/powerpoint/2010/main" val="352114553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latin typeface="Arial" charset="0"/>
              <a:ea typeface="ＭＳ Ｐゴシック" charset="0"/>
              <a:cs typeface="ＭＳ Ｐゴシック"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a:lstStyle/>
          <a:p>
            <a:endParaRPr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wrap="square" lIns="91440" tIns="45720" rIns="91440" bIns="45720" numCol="1" anchor="b" anchorCtr="0" compatLnSpc="1">
            <a:prstTxWarp prst="textNoShape">
              <a:avLst/>
            </a:prstTxWarp>
          </a:bodyPr>
          <a:lstStyle>
            <a:lvl1pPr>
              <a:defRPr sz="1000"/>
            </a:lvl1pPr>
          </a:lstStyle>
          <a:p>
            <a:fld id="{E244BD90-BF1E-4254-A166-A1A2F2E51008}" type="datetime1">
              <a:rPr lang="en-US" altLang="en-US"/>
              <a:pPr/>
              <a:t>10/22/2014</a:t>
            </a:fld>
            <a:endParaRPr lang="en-US" alt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charset="0"/>
                <a:ea typeface="ＭＳ Ｐゴシック" charset="0"/>
                <a:cs typeface="ＭＳ Ｐゴシック"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a:defRPr sz="1000"/>
            </a:lvl1pPr>
          </a:lstStyle>
          <a:p>
            <a:fld id="{97905E28-82FF-4E26-872E-931F271A63D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935" r:id="rId1"/>
    <p:sldLayoutId id="2147483931" r:id="rId2"/>
    <p:sldLayoutId id="2147483936" r:id="rId3"/>
    <p:sldLayoutId id="2147483937" r:id="rId4"/>
    <p:sldLayoutId id="2147483938" r:id="rId5"/>
    <p:sldLayoutId id="2147483939" r:id="rId6"/>
    <p:sldLayoutId id="2147483932" r:id="rId7"/>
    <p:sldLayoutId id="2147483940" r:id="rId8"/>
    <p:sldLayoutId id="2147483941" r:id="rId9"/>
    <p:sldLayoutId id="2147483933" r:id="rId10"/>
    <p:sldLayoutId id="2147483934" r:id="rId11"/>
  </p:sldLayoutIdLst>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0"/>
          <a:cs typeface="ＭＳ Ｐゴシック" charset="0"/>
        </a:defRPr>
      </a:lvl1pPr>
      <a:lvl2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2pPr>
      <a:lvl3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3pPr>
      <a:lvl4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4pPr>
      <a:lvl5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5pPr>
      <a:lvl6pPr marL="4572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6pPr>
      <a:lvl7pPr marL="9144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7pPr>
      <a:lvl8pPr marL="13716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8pPr>
      <a:lvl9pPr marL="18288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ＭＳ Ｐゴシック" charset="0"/>
          <a:cs typeface="ＭＳ Ｐゴシック" charset="0"/>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ＭＳ Ｐゴシック" charset="0"/>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ＭＳ Ｐゴシック" charset="0"/>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ＭＳ Ｐゴシック" charset="0"/>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ＭＳ Ｐゴシック" charset="0"/>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bit.ly/AudioHelp"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bit.ly/AudioHelp"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eaLnBrk="1" hangingPunct="1">
              <a:defRPr/>
            </a:pPr>
            <a:r>
              <a:rPr lang="en-US" sz="4300" dirty="0">
                <a:solidFill>
                  <a:prstClr val="black"/>
                </a:solidFill>
                <a:effectLst/>
              </a:rPr>
              <a:t/>
            </a:r>
            <a:br>
              <a:rPr lang="en-US" sz="4300" dirty="0">
                <a:solidFill>
                  <a:prstClr val="black"/>
                </a:solidFill>
                <a:effectLst/>
              </a:rPr>
            </a:br>
            <a:endParaRPr lang="en-US" sz="4300" dirty="0"/>
          </a:p>
        </p:txBody>
      </p:sp>
      <p:sp>
        <p:nvSpPr>
          <p:cNvPr id="15362" name="Subtitle 2"/>
          <p:cNvSpPr>
            <a:spLocks noGrp="1"/>
          </p:cNvSpPr>
          <p:nvPr>
            <p:ph type="subTitle" idx="1"/>
          </p:nvPr>
        </p:nvSpPr>
        <p:spPr>
          <a:xfrm>
            <a:off x="685800" y="3611563"/>
            <a:ext cx="7772400" cy="1200150"/>
          </a:xfrm>
        </p:spPr>
        <p:txBody>
          <a:bodyPr/>
          <a:lstStyle/>
          <a:p>
            <a:pPr marR="0"/>
            <a:r>
              <a:rPr lang="en-US" altLang="en-US" sz="3600" smtClean="0">
                <a:ea typeface="ＭＳ Ｐゴシック" pitchFamily="34" charset="-128"/>
              </a:rPr>
              <a:t>CPP</a:t>
            </a:r>
          </a:p>
        </p:txBody>
      </p:sp>
      <p:pic>
        <p:nvPicPr>
          <p:cNvPr id="15363" name="Picture 2"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2388"/>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447800" y="3105150"/>
            <a:ext cx="6172200" cy="1755775"/>
          </a:xfrm>
          <a:prstGeom prst="rect">
            <a:avLst/>
          </a:prstGeom>
        </p:spPr>
        <p:txBody>
          <a:bodyPr>
            <a:spAutoFit/>
          </a:bodyPr>
          <a:lstStyle/>
          <a:p>
            <a:pPr algn="ctr" fontAlgn="auto">
              <a:spcBef>
                <a:spcPts val="0"/>
              </a:spcBef>
              <a:spcAft>
                <a:spcPts val="0"/>
              </a:spcAft>
              <a:defRPr/>
            </a:pPr>
            <a:r>
              <a:rPr lang="en-US" sz="3600" b="1" dirty="0" smtClean="0">
                <a:solidFill>
                  <a:prstClr val="black"/>
                </a:solidFill>
                <a:latin typeface="Lucida Sans Unicode"/>
                <a:ea typeface="+mn-ea"/>
              </a:rPr>
              <a:t>COOP Communication </a:t>
            </a:r>
            <a:r>
              <a:rPr lang="en-US" sz="3600" b="1" dirty="0">
                <a:solidFill>
                  <a:prstClr val="black"/>
                </a:solidFill>
                <a:latin typeface="Lucida Sans Unicode"/>
                <a:ea typeface="+mn-ea"/>
              </a:rPr>
              <a:t>and </a:t>
            </a:r>
            <a:r>
              <a:rPr lang="en-US" sz="3600" b="1" dirty="0" smtClean="0">
                <a:solidFill>
                  <a:prstClr val="black"/>
                </a:solidFill>
                <a:latin typeface="Lucida Sans Unicode"/>
                <a:ea typeface="+mn-ea"/>
              </a:rPr>
              <a:t>Notification Processes</a:t>
            </a:r>
            <a:endParaRPr lang="en-US" sz="3600" b="1" dirty="0">
              <a:solidFill>
                <a:prstClr val="black"/>
              </a:solidFill>
              <a:latin typeface="Lucida Sans Unicode"/>
              <a:ea typeface="+mn-ea"/>
            </a:endParaRPr>
          </a:p>
          <a:p>
            <a:pPr algn="ctr" fontAlgn="auto">
              <a:spcBef>
                <a:spcPts val="0"/>
              </a:spcBef>
              <a:spcAft>
                <a:spcPts val="0"/>
              </a:spcAft>
              <a:defRPr/>
            </a:pPr>
            <a:r>
              <a:rPr lang="en-US" sz="3600" b="1" dirty="0" smtClean="0">
                <a:solidFill>
                  <a:prstClr val="black"/>
                </a:solidFill>
                <a:latin typeface="Lucida Sans Unicode"/>
                <a:ea typeface="+mn-ea"/>
              </a:rPr>
              <a:t>February 20, 2014</a:t>
            </a:r>
            <a:endParaRPr lang="en-US" sz="3600" b="1" dirty="0">
              <a:solidFill>
                <a:prstClr val="black"/>
              </a:solidFill>
              <a:latin typeface="Lucida Sans Unicode"/>
              <a:ea typeface="+mn-ea"/>
            </a:endParaRPr>
          </a:p>
        </p:txBody>
      </p:sp>
      <p:sp>
        <p:nvSpPr>
          <p:cNvPr id="5" name="Rectangle 4"/>
          <p:cNvSpPr/>
          <p:nvPr/>
        </p:nvSpPr>
        <p:spPr>
          <a:xfrm>
            <a:off x="0" y="5638800"/>
            <a:ext cx="8839200" cy="1016000"/>
          </a:xfrm>
          <a:prstGeom prst="rect">
            <a:avLst/>
          </a:prstGeom>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endParaRPr lang="en-US" altLang="en-US" sz="1800" b="1" i="1">
              <a:solidFill>
                <a:schemeClr val="tx2"/>
              </a:solidFill>
            </a:endParaRPr>
          </a:p>
          <a:p>
            <a:pPr algn="ctr" eaLnBrk="1" hangingPunct="1"/>
            <a:endParaRPr lang="en-US" altLang="en-US" sz="1800" b="1" i="1">
              <a:solidFill>
                <a:schemeClr val="tx2"/>
              </a:solidFill>
            </a:endParaRPr>
          </a:p>
          <a:p>
            <a:pPr algn="ctr" eaLnBrk="1" hangingPunct="1"/>
            <a:r>
              <a:rPr lang="en-US" altLang="en-US" b="1" i="1">
                <a:solidFill>
                  <a:schemeClr val="tx2"/>
                </a:solidFill>
                <a:latin typeface="Lucida Sans Unicode" pitchFamily="34" charset="0"/>
              </a:rPr>
              <a:t>“</a:t>
            </a:r>
            <a:r>
              <a:rPr lang="en-US" altLang="ja-JP" b="1" i="1">
                <a:solidFill>
                  <a:schemeClr val="tx2"/>
                </a:solidFill>
                <a:latin typeface="Lucida Sans Unicode" pitchFamily="34" charset="0"/>
              </a:rPr>
              <a:t>A Prepared Marylander Creates a Resilient Maryland</a:t>
            </a:r>
            <a:r>
              <a:rPr lang="en-US" altLang="en-US" b="1" i="1">
                <a:solidFill>
                  <a:schemeClr val="tx2"/>
                </a:solidFill>
                <a:latin typeface="Lucida Sans Unicode" pitchFamily="34" charset="0"/>
              </a:rPr>
              <a:t>”</a:t>
            </a:r>
          </a:p>
        </p:txBody>
      </p:sp>
      <p:sp>
        <p:nvSpPr>
          <p:cNvPr id="1536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5447171-4C4D-4D64-AED1-AEE45780A9C0}" type="slidenum">
              <a:rPr lang="en-US" altLang="en-US" sz="1000">
                <a:solidFill>
                  <a:srgbClr val="FFFFFF"/>
                </a:solidFill>
              </a:rPr>
              <a:pPr eaLnBrk="1" hangingPunct="1"/>
              <a:t>1</a:t>
            </a:fld>
            <a:endParaRPr lang="en-US" altLang="en-US" sz="1000">
              <a:solidFill>
                <a:srgbClr val="FFFFFF"/>
              </a:solidFill>
            </a:endParaRPr>
          </a:p>
        </p:txBody>
      </p:sp>
      <p:sp>
        <p:nvSpPr>
          <p:cNvPr id="8" name="TextBox 6"/>
          <p:cNvSpPr txBox="1">
            <a:spLocks noChangeArrowheads="1"/>
          </p:cNvSpPr>
          <p:nvPr/>
        </p:nvSpPr>
        <p:spPr bwMode="auto">
          <a:xfrm>
            <a:off x="2438400" y="738188"/>
            <a:ext cx="8001000" cy="1570037"/>
          </a:xfrm>
          <a:prstGeom prst="rect">
            <a:avLst/>
          </a:prstGeom>
          <a:noFill/>
          <a:ln w="9525">
            <a:noFill/>
            <a:miter lim="800000"/>
            <a:headEnd/>
            <a:tailEnd/>
          </a:ln>
        </p:spPr>
        <p:txBody>
          <a:bodyPr>
            <a:spAutoFit/>
          </a:bodyPr>
          <a:lstStyle/>
          <a:p>
            <a:pPr algn="ctr"/>
            <a:r>
              <a:rPr lang="en-US" sz="4800" b="1" i="1" dirty="0">
                <a:solidFill>
                  <a:srgbClr val="FF0000"/>
                </a:solidFill>
              </a:rPr>
              <a:t>We will start momentarily…</a:t>
            </a:r>
          </a:p>
        </p:txBody>
      </p:sp>
      <p:sp>
        <p:nvSpPr>
          <p:cNvPr id="4" name="Rectangle 3"/>
          <p:cNvSpPr/>
          <p:nvPr/>
        </p:nvSpPr>
        <p:spPr>
          <a:xfrm>
            <a:off x="457200" y="5265003"/>
            <a:ext cx="8229600" cy="830997"/>
          </a:xfrm>
          <a:prstGeom prst="rect">
            <a:avLst/>
          </a:prstGeom>
        </p:spPr>
        <p:txBody>
          <a:bodyPr wrap="square">
            <a:spAutoFit/>
          </a:bodyPr>
          <a:lstStyle/>
          <a:p>
            <a:r>
              <a:rPr lang="en-US" sz="1200" i="1" dirty="0">
                <a:solidFill>
                  <a:schemeClr val="bg1"/>
                </a:solidFill>
              </a:rPr>
              <a:t>This document was prepared under a grant from FEMA's Grants Programs Directorate, U.S. Department of Homeland Security.  Points of view of opinions expressed in this document are those of the authors and do not necessarily represent the official position or policies of FEMA's Grants Programs Directorate or the U.S. Department of Homeland Security. </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65760" indent="-256032" eaLnBrk="1" fontAlgn="auto" hangingPunct="1">
              <a:spcAft>
                <a:spcPts val="0"/>
              </a:spcAft>
              <a:buFont typeface="Wingdings 3"/>
              <a:buChar char=""/>
              <a:defRPr/>
            </a:pPr>
            <a:r>
              <a:rPr lang="en-US" sz="2400" b="1" dirty="0"/>
              <a:t>For each essential function, consider which of the following systems are used:</a:t>
            </a:r>
          </a:p>
          <a:p>
            <a:pPr marL="365760" indent="-256032" eaLnBrk="1" fontAlgn="auto" hangingPunct="1">
              <a:spcAft>
                <a:spcPts val="0"/>
              </a:spcAft>
              <a:buFontTx/>
              <a:buNone/>
              <a:defRPr/>
            </a:pPr>
            <a:endParaRPr lang="en-US" sz="2000" dirty="0"/>
          </a:p>
          <a:p>
            <a:pPr>
              <a:buFont typeface="Wingdings 3" charset="0"/>
              <a:buChar char=""/>
              <a:defRPr/>
            </a:pPr>
            <a:endParaRPr lang="en-US" dirty="0"/>
          </a:p>
        </p:txBody>
      </p:sp>
      <p:sp>
        <p:nvSpPr>
          <p:cNvPr id="3" name="Title 2"/>
          <p:cNvSpPr>
            <a:spLocks noGrp="1"/>
          </p:cNvSpPr>
          <p:nvPr>
            <p:ph type="title"/>
          </p:nvPr>
        </p:nvSpPr>
        <p:spPr/>
        <p:txBody>
          <a:bodyPr/>
          <a:lstStyle/>
          <a:p>
            <a:pPr>
              <a:defRPr/>
            </a:pPr>
            <a:r>
              <a:rPr lang="en-US" sz="3400" dirty="0">
                <a:solidFill>
                  <a:srgbClr val="000000"/>
                </a:solidFill>
              </a:rPr>
              <a:t>Communications and Essential Functions: Technology</a:t>
            </a:r>
            <a:endParaRPr lang="en-US" dirty="0"/>
          </a:p>
        </p:txBody>
      </p:sp>
      <p:pic>
        <p:nvPicPr>
          <p:cNvPr id="28675"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AE17A02-2227-4662-90E0-1BF5EEF8C520}" type="slidenum">
              <a:rPr lang="en-US" altLang="en-US" sz="1000"/>
              <a:pPr eaLnBrk="1" hangingPunct="1"/>
              <a:t>10</a:t>
            </a:fld>
            <a:endParaRPr lang="en-US" altLang="en-US" sz="1000"/>
          </a:p>
        </p:txBody>
      </p:sp>
      <p:graphicFrame>
        <p:nvGraphicFramePr>
          <p:cNvPr id="4" name="Table 3"/>
          <p:cNvGraphicFramePr>
            <a:graphicFrameLocks noGrp="1"/>
          </p:cNvGraphicFramePr>
          <p:nvPr>
            <p:extLst>
              <p:ext uri="{D42A27DB-BD31-4B8C-83A1-F6EECF244321}">
                <p14:modId xmlns:p14="http://schemas.microsoft.com/office/powerpoint/2010/main" val="4002430862"/>
              </p:ext>
            </p:extLst>
          </p:nvPr>
        </p:nvGraphicFramePr>
        <p:xfrm>
          <a:off x="914400" y="2438400"/>
          <a:ext cx="7848600" cy="2494280"/>
        </p:xfrm>
        <a:graphic>
          <a:graphicData uri="http://schemas.openxmlformats.org/drawingml/2006/table">
            <a:tbl>
              <a:tblPr firstRow="1" bandRow="1">
                <a:tableStyleId>{2D5ABB26-0587-4C30-8999-92F81FD0307C}</a:tableStyleId>
              </a:tblPr>
              <a:tblGrid>
                <a:gridCol w="3679031"/>
                <a:gridCol w="4169569"/>
              </a:tblGrid>
              <a:tr h="370840">
                <a:tc>
                  <a:txBody>
                    <a:bodyPr/>
                    <a:lstStyle/>
                    <a:p>
                      <a:pPr marL="285750" indent="-285750">
                        <a:buClr>
                          <a:schemeClr val="accent1"/>
                        </a:buClr>
                        <a:buFont typeface="Arial" panose="020B0604020202020204" pitchFamily="34" charset="0"/>
                        <a:buChar char="•"/>
                      </a:pPr>
                      <a:r>
                        <a:rPr lang="en-US" dirty="0" smtClean="0"/>
                        <a:t>Voice lines</a:t>
                      </a:r>
                      <a:endParaRPr lang="en-US" dirty="0"/>
                    </a:p>
                  </a:txBody>
                  <a:tcPr/>
                </a:tc>
                <a:tc>
                  <a:txBody>
                    <a:bodyPr/>
                    <a:lstStyle/>
                    <a:p>
                      <a:pPr marL="285750" indent="-285750">
                        <a:buClr>
                          <a:schemeClr val="accent1"/>
                        </a:buClr>
                        <a:buFont typeface="Arial" panose="020B0604020202020204" pitchFamily="34" charset="0"/>
                        <a:buChar char="•"/>
                      </a:pPr>
                      <a:r>
                        <a:rPr lang="en-US" dirty="0" smtClean="0"/>
                        <a:t>Internet access</a:t>
                      </a:r>
                      <a:endParaRPr lang="en-US" dirty="0"/>
                    </a:p>
                  </a:txBody>
                  <a:tcPr/>
                </a:tc>
              </a:tr>
              <a:tr h="370840">
                <a:tc>
                  <a:txBody>
                    <a:bodyPr/>
                    <a:lstStyle/>
                    <a:p>
                      <a:pPr marL="285750" indent="-285750">
                        <a:buClr>
                          <a:schemeClr val="accent1"/>
                        </a:buClr>
                        <a:buFont typeface="Arial" panose="020B0604020202020204" pitchFamily="34" charset="0"/>
                        <a:buChar char="•"/>
                      </a:pPr>
                      <a:r>
                        <a:rPr lang="en-US" dirty="0" smtClean="0"/>
                        <a:t>Fax lines</a:t>
                      </a:r>
                      <a:endParaRPr lang="en-US" dirty="0"/>
                    </a:p>
                  </a:txBody>
                  <a:tcPr/>
                </a:tc>
                <a:tc>
                  <a:txBody>
                    <a:bodyPr/>
                    <a:lstStyle/>
                    <a:p>
                      <a:pPr marL="285750" indent="-285750">
                        <a:buClr>
                          <a:schemeClr val="accent1"/>
                        </a:buClr>
                        <a:buFont typeface="Arial" panose="020B0604020202020204" pitchFamily="34" charset="0"/>
                        <a:buChar char="•"/>
                      </a:pPr>
                      <a:r>
                        <a:rPr lang="en-US" dirty="0" smtClean="0"/>
                        <a:t>Instant Messenger Services</a:t>
                      </a:r>
                      <a:endParaRPr lang="en-US" dirty="0"/>
                    </a:p>
                  </a:txBody>
                  <a:tcPr/>
                </a:tc>
              </a:tr>
              <a:tr h="370840">
                <a:tc>
                  <a:txBody>
                    <a:bodyPr/>
                    <a:lstStyle/>
                    <a:p>
                      <a:pPr marL="285750" indent="-285750">
                        <a:buClr>
                          <a:schemeClr val="accent1"/>
                        </a:buClr>
                        <a:buFont typeface="Arial" panose="020B0604020202020204" pitchFamily="34" charset="0"/>
                        <a:buChar char="•"/>
                      </a:pPr>
                      <a:r>
                        <a:rPr lang="en-US" dirty="0" smtClean="0"/>
                        <a:t>Data lines</a:t>
                      </a:r>
                      <a:endParaRPr lang="en-US" dirty="0"/>
                    </a:p>
                  </a:txBody>
                  <a:tcPr/>
                </a:tc>
                <a:tc>
                  <a:txBody>
                    <a:bodyPr/>
                    <a:lstStyle/>
                    <a:p>
                      <a:pPr marL="285750" indent="-285750">
                        <a:buClr>
                          <a:schemeClr val="accent1"/>
                        </a:buClr>
                        <a:buFont typeface="Arial" panose="020B0604020202020204" pitchFamily="34" charset="0"/>
                        <a:buChar char="•"/>
                      </a:pPr>
                      <a:r>
                        <a:rPr lang="en-US" dirty="0" smtClean="0"/>
                        <a:t>Radio Communication</a:t>
                      </a:r>
                      <a:r>
                        <a:rPr lang="en-US" baseline="0" dirty="0" smtClean="0"/>
                        <a:t> Systems</a:t>
                      </a:r>
                      <a:endParaRPr lang="en-US" dirty="0"/>
                    </a:p>
                  </a:txBody>
                  <a:tcPr/>
                </a:tc>
              </a:tr>
              <a:tr h="370840">
                <a:tc>
                  <a:txBody>
                    <a:bodyPr/>
                    <a:lstStyle/>
                    <a:p>
                      <a:pPr marL="285750" indent="-285750">
                        <a:buClr>
                          <a:schemeClr val="accent1"/>
                        </a:buClr>
                        <a:buFont typeface="Arial" panose="020B0604020202020204" pitchFamily="34" charset="0"/>
                        <a:buChar char="•"/>
                      </a:pPr>
                      <a:r>
                        <a:rPr lang="en-US" dirty="0" smtClean="0"/>
                        <a:t>Cellular phones</a:t>
                      </a:r>
                      <a:endParaRPr lang="en-US" dirty="0"/>
                    </a:p>
                  </a:txBody>
                  <a:tcPr/>
                </a:tc>
                <a:tc>
                  <a:txBody>
                    <a:bodyPr/>
                    <a:lstStyle/>
                    <a:p>
                      <a:pPr marL="285750" indent="-285750">
                        <a:buClr>
                          <a:schemeClr val="accent1"/>
                        </a:buClr>
                        <a:buFont typeface="Arial" panose="020B0604020202020204" pitchFamily="34" charset="0"/>
                        <a:buChar char="•"/>
                      </a:pPr>
                      <a:r>
                        <a:rPr lang="en-US" dirty="0" smtClean="0"/>
                        <a:t>Pagers</a:t>
                      </a:r>
                      <a:endParaRPr lang="en-US" dirty="0"/>
                    </a:p>
                  </a:txBody>
                  <a:tcPr/>
                </a:tc>
              </a:tr>
              <a:tr h="370840">
                <a:tc>
                  <a:txBody>
                    <a:bodyPr/>
                    <a:lstStyle/>
                    <a:p>
                      <a:pPr marL="285750" indent="-285750">
                        <a:buClr>
                          <a:schemeClr val="accent1"/>
                        </a:buClr>
                        <a:buFont typeface="Arial" panose="020B0604020202020204" pitchFamily="34" charset="0"/>
                        <a:buChar char="•"/>
                      </a:pPr>
                      <a:r>
                        <a:rPr lang="en-US" dirty="0" smtClean="0"/>
                        <a:t>Email</a:t>
                      </a:r>
                      <a:endParaRPr lang="en-US" dirty="0"/>
                    </a:p>
                  </a:txBody>
                  <a:tcPr/>
                </a:tc>
                <a:tc>
                  <a:txBody>
                    <a:bodyPr/>
                    <a:lstStyle/>
                    <a:p>
                      <a:pPr marL="285750" indent="-285750">
                        <a:buClr>
                          <a:schemeClr val="accent1"/>
                        </a:buClr>
                        <a:buFont typeface="Arial" panose="020B0604020202020204" pitchFamily="34" charset="0"/>
                        <a:buChar char="•"/>
                      </a:pPr>
                      <a:r>
                        <a:rPr lang="en-US" dirty="0" smtClean="0"/>
                        <a:t>Satellite</a:t>
                      </a:r>
                      <a:r>
                        <a:rPr lang="en-US" baseline="0" dirty="0" smtClean="0"/>
                        <a:t> Phones</a:t>
                      </a:r>
                      <a:endParaRPr lang="en-US" dirty="0"/>
                    </a:p>
                  </a:txBody>
                  <a:tcPr/>
                </a:tc>
              </a:tr>
              <a:tr h="370840">
                <a:tc>
                  <a:txBody>
                    <a:bodyPr/>
                    <a:lstStyle/>
                    <a:p>
                      <a:pPr marL="285750" indent="-285750">
                        <a:buClr>
                          <a:schemeClr val="accent1"/>
                        </a:buClr>
                        <a:buFont typeface="Arial" panose="020B0604020202020204" pitchFamily="34" charset="0"/>
                        <a:buChar char="•"/>
                      </a:pPr>
                      <a:r>
                        <a:rPr lang="en-US" dirty="0" smtClean="0"/>
                        <a:t>VOIP</a:t>
                      </a:r>
                      <a:r>
                        <a:rPr lang="en-US" baseline="0" dirty="0" smtClean="0"/>
                        <a:t> (Voice-Over-    Internet-Protocol)</a:t>
                      </a:r>
                      <a:endParaRPr lang="en-US" dirty="0"/>
                    </a:p>
                  </a:txBody>
                  <a:tcPr/>
                </a:tc>
                <a:tc>
                  <a:txBody>
                    <a:bodyPr/>
                    <a:lstStyle/>
                    <a:p>
                      <a:pPr marL="285750" indent="-285750">
                        <a:buClr>
                          <a:schemeClr val="accent1"/>
                        </a:buClr>
                        <a:buFont typeface="Arial" panose="020B0604020202020204" pitchFamily="34" charset="0"/>
                        <a:buChar char="•"/>
                      </a:pPr>
                      <a:r>
                        <a:rPr lang="en-US" dirty="0" smtClean="0"/>
                        <a:t>Smart phones</a:t>
                      </a:r>
                      <a:endParaRPr lang="en-US" dirty="0"/>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eaLnBrk="1" hangingPunct="1">
              <a:buFont typeface="Wingdings 3" charset="0"/>
              <a:buChar char=""/>
              <a:defRPr/>
            </a:pPr>
            <a:r>
              <a:rPr lang="en-US" sz="2600" b="1" dirty="0" smtClean="0"/>
              <a:t>Identify key information for every communication service provided, including:</a:t>
            </a:r>
          </a:p>
          <a:p>
            <a:pPr marL="109537" indent="0" eaLnBrk="1" hangingPunct="1">
              <a:buNone/>
              <a:defRPr/>
            </a:pPr>
            <a:endParaRPr lang="en-US" sz="2600" b="1" dirty="0" smtClean="0"/>
          </a:p>
          <a:p>
            <a:pPr lvl="1" eaLnBrk="1" hangingPunct="1">
              <a:buFont typeface="Verdana" charset="0"/>
              <a:buChar char="◦"/>
              <a:defRPr/>
            </a:pPr>
            <a:r>
              <a:rPr lang="en-US" sz="2200" dirty="0" smtClean="0"/>
              <a:t>Current provider</a:t>
            </a:r>
          </a:p>
          <a:p>
            <a:pPr lvl="1" eaLnBrk="1" hangingPunct="1">
              <a:buFont typeface="Verdana" charset="0"/>
              <a:buChar char="◦"/>
              <a:defRPr/>
            </a:pPr>
            <a:endParaRPr lang="en-US" sz="2200" dirty="0" smtClean="0"/>
          </a:p>
          <a:p>
            <a:pPr lvl="1" eaLnBrk="1" hangingPunct="1">
              <a:buFont typeface="Verdana" charset="0"/>
              <a:buChar char="◦"/>
              <a:defRPr/>
            </a:pPr>
            <a:r>
              <a:rPr lang="en-US" sz="2200" dirty="0" smtClean="0"/>
              <a:t>Services provided</a:t>
            </a:r>
          </a:p>
          <a:p>
            <a:pPr lvl="1" eaLnBrk="1" hangingPunct="1">
              <a:buFont typeface="Verdana" charset="0"/>
              <a:buChar char="◦"/>
              <a:defRPr/>
            </a:pPr>
            <a:endParaRPr lang="en-US" sz="2200" dirty="0" smtClean="0"/>
          </a:p>
          <a:p>
            <a:pPr lvl="1" eaLnBrk="1" hangingPunct="1">
              <a:buFont typeface="Verdana" charset="0"/>
              <a:buChar char="◦"/>
              <a:defRPr/>
            </a:pPr>
            <a:r>
              <a:rPr lang="en-US" sz="2200" dirty="0" smtClean="0"/>
              <a:t>Special/emergency services provided or available</a:t>
            </a:r>
          </a:p>
          <a:p>
            <a:pPr eaLnBrk="1" hangingPunct="1">
              <a:buFont typeface="Wingdings 3" charset="0"/>
              <a:buChar char=""/>
              <a:defRPr/>
            </a:pPr>
            <a:endParaRPr lang="en-US" dirty="0" smtClean="0">
              <a:latin typeface="Arial" charset="0"/>
              <a:cs typeface="Arial" charset="0"/>
            </a:endParaRPr>
          </a:p>
          <a:p>
            <a:pPr marL="109537" indent="0">
              <a:buFont typeface="Wingdings 3" charset="0"/>
              <a:buNone/>
              <a:defRPr/>
            </a:pPr>
            <a:endParaRPr lang="en-US" dirty="0"/>
          </a:p>
        </p:txBody>
      </p:sp>
      <p:sp>
        <p:nvSpPr>
          <p:cNvPr id="3" name="Title 2"/>
          <p:cNvSpPr>
            <a:spLocks noGrp="1"/>
          </p:cNvSpPr>
          <p:nvPr>
            <p:ph type="title"/>
          </p:nvPr>
        </p:nvSpPr>
        <p:spPr/>
        <p:txBody>
          <a:bodyPr>
            <a:normAutofit fontScale="90000"/>
          </a:bodyPr>
          <a:lstStyle/>
          <a:p>
            <a:pPr>
              <a:defRPr/>
            </a:pPr>
            <a:r>
              <a:rPr lang="en-US" sz="3800" dirty="0" smtClean="0">
                <a:solidFill>
                  <a:srgbClr val="000000"/>
                </a:solidFill>
              </a:rPr>
              <a:t/>
            </a:r>
            <a:br>
              <a:rPr lang="en-US" sz="3800" dirty="0" smtClean="0">
                <a:solidFill>
                  <a:srgbClr val="000000"/>
                </a:solidFill>
              </a:rPr>
            </a:br>
            <a:r>
              <a:rPr lang="en-US" sz="3800" dirty="0" smtClean="0">
                <a:solidFill>
                  <a:srgbClr val="000000"/>
                </a:solidFill>
              </a:rPr>
              <a:t>Communications </a:t>
            </a:r>
            <a:r>
              <a:rPr lang="en-US" sz="3800" dirty="0">
                <a:solidFill>
                  <a:srgbClr val="000000"/>
                </a:solidFill>
              </a:rPr>
              <a:t>and Essential Functions: Technology (cont’d)</a:t>
            </a:r>
            <a:r>
              <a:rPr lang="en-US" sz="3800" u="sng" dirty="0">
                <a:solidFill>
                  <a:srgbClr val="000000"/>
                </a:solidFill>
                <a:latin typeface="Calibri" charset="0"/>
              </a:rPr>
              <a:t/>
            </a:r>
            <a:br>
              <a:rPr lang="en-US" sz="3800" u="sng" dirty="0">
                <a:solidFill>
                  <a:srgbClr val="000000"/>
                </a:solidFill>
                <a:latin typeface="Calibri" charset="0"/>
              </a:rPr>
            </a:br>
            <a:endParaRPr lang="en-US" dirty="0"/>
          </a:p>
        </p:txBody>
      </p:sp>
      <p:pic>
        <p:nvPicPr>
          <p:cNvPr id="30723"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B5BCA86-4556-4730-8131-E85F03B8FD93}" type="slidenum">
              <a:rPr lang="en-US" altLang="en-US" sz="1000"/>
              <a:pPr eaLnBrk="1" hangingPunct="1"/>
              <a:t>11</a:t>
            </a:fld>
            <a:endParaRPr lang="en-US" altLang="en-US" sz="10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65760" indent="-256032" eaLnBrk="1" fontAlgn="auto" hangingPunct="1">
              <a:spcAft>
                <a:spcPts val="0"/>
              </a:spcAft>
              <a:buFont typeface="Wingdings 3"/>
              <a:buChar char=""/>
              <a:defRPr/>
            </a:pPr>
            <a:r>
              <a:rPr lang="en-US" sz="2400" b="1" dirty="0" smtClean="0"/>
              <a:t>Identify alternative modes of communication:</a:t>
            </a:r>
          </a:p>
          <a:p>
            <a:pPr marL="621792" lvl="1" eaLnBrk="1" fontAlgn="auto" hangingPunct="1">
              <a:spcBef>
                <a:spcPts val="324"/>
              </a:spcBef>
              <a:spcAft>
                <a:spcPts val="0"/>
              </a:spcAft>
              <a:buFont typeface="Verdana"/>
              <a:buChar char="◦"/>
              <a:defRPr/>
            </a:pPr>
            <a:r>
              <a:rPr lang="en-US" sz="2200" dirty="0" smtClean="0"/>
              <a:t>List </a:t>
            </a:r>
            <a:r>
              <a:rPr lang="en-US" sz="2200" dirty="0"/>
              <a:t>alternate providers for communications systems</a:t>
            </a:r>
          </a:p>
          <a:p>
            <a:pPr marL="621792" lvl="1" eaLnBrk="1" fontAlgn="auto" hangingPunct="1">
              <a:spcBef>
                <a:spcPts val="324"/>
              </a:spcBef>
              <a:spcAft>
                <a:spcPts val="0"/>
              </a:spcAft>
              <a:buFont typeface="Verdana"/>
              <a:buChar char="◦"/>
              <a:defRPr/>
            </a:pPr>
            <a:r>
              <a:rPr lang="en-US" sz="2200" dirty="0"/>
              <a:t>List alternate modes of </a:t>
            </a:r>
            <a:r>
              <a:rPr lang="en-US" sz="2200" dirty="0" smtClean="0"/>
              <a:t>communications</a:t>
            </a:r>
          </a:p>
          <a:p>
            <a:pPr marL="393192" lvl="1" indent="0" eaLnBrk="1" fontAlgn="auto" hangingPunct="1">
              <a:spcBef>
                <a:spcPts val="324"/>
              </a:spcBef>
              <a:spcAft>
                <a:spcPts val="0"/>
              </a:spcAft>
              <a:buNone/>
              <a:defRPr/>
            </a:pPr>
            <a:endParaRPr lang="en-US" sz="1800" dirty="0"/>
          </a:p>
          <a:p>
            <a:pPr marL="365760" indent="-256032" eaLnBrk="1" fontAlgn="auto" hangingPunct="1">
              <a:spcAft>
                <a:spcPts val="0"/>
              </a:spcAft>
              <a:buClr>
                <a:srgbClr val="0000FF"/>
              </a:buClr>
              <a:buFont typeface="Wingdings 3"/>
              <a:buChar char=""/>
              <a:defRPr/>
            </a:pPr>
            <a:r>
              <a:rPr lang="en-US" sz="2400" b="1" dirty="0" smtClean="0"/>
              <a:t>Alternative </a:t>
            </a:r>
            <a:r>
              <a:rPr lang="en-US" sz="2400" b="1" dirty="0"/>
              <a:t>modes of communications include</a:t>
            </a:r>
            <a:r>
              <a:rPr lang="en-US" sz="2400" dirty="0" smtClean="0"/>
              <a:t>:</a:t>
            </a:r>
          </a:p>
          <a:p>
            <a:pPr marL="621792" lvl="1" eaLnBrk="1" fontAlgn="auto" hangingPunct="1">
              <a:spcBef>
                <a:spcPts val="324"/>
              </a:spcBef>
              <a:spcAft>
                <a:spcPts val="0"/>
              </a:spcAft>
              <a:buFont typeface="Verdana"/>
              <a:buChar char="◦"/>
              <a:defRPr/>
            </a:pPr>
            <a:r>
              <a:rPr lang="en-US" sz="2200" dirty="0"/>
              <a:t>Cell phones</a:t>
            </a:r>
          </a:p>
          <a:p>
            <a:pPr marL="621792" lvl="1" eaLnBrk="1" fontAlgn="auto" hangingPunct="1">
              <a:spcBef>
                <a:spcPts val="324"/>
              </a:spcBef>
              <a:spcAft>
                <a:spcPts val="0"/>
              </a:spcAft>
              <a:buFont typeface="Verdana"/>
              <a:buChar char="◦"/>
              <a:defRPr/>
            </a:pPr>
            <a:r>
              <a:rPr lang="en-US" sz="2200" dirty="0" smtClean="0"/>
              <a:t>GETS </a:t>
            </a:r>
            <a:r>
              <a:rPr lang="en-US" sz="2200" dirty="0"/>
              <a:t>(Government Emergency Telecommunications Service)</a:t>
            </a:r>
          </a:p>
          <a:p>
            <a:pPr marL="621792" lvl="1" eaLnBrk="1" fontAlgn="auto" hangingPunct="1">
              <a:spcBef>
                <a:spcPts val="324"/>
              </a:spcBef>
              <a:spcAft>
                <a:spcPts val="0"/>
              </a:spcAft>
              <a:buFont typeface="Verdana"/>
              <a:buChar char="◦"/>
              <a:defRPr/>
            </a:pPr>
            <a:r>
              <a:rPr lang="en-US" sz="2200" dirty="0"/>
              <a:t>Independent radio operators (HAM, CB, </a:t>
            </a:r>
            <a:r>
              <a:rPr lang="en-US" sz="2200" dirty="0" smtClean="0"/>
              <a:t>RACES)</a:t>
            </a:r>
            <a:endParaRPr lang="en-US" sz="2200" dirty="0"/>
          </a:p>
          <a:p>
            <a:pPr marL="109728" indent="0" eaLnBrk="1" fontAlgn="auto" hangingPunct="1">
              <a:spcAft>
                <a:spcPts val="0"/>
              </a:spcAft>
              <a:buClr>
                <a:srgbClr val="0000FF"/>
              </a:buClr>
              <a:buFont typeface="Wingdings 3" charset="0"/>
              <a:buNone/>
              <a:defRPr/>
            </a:pPr>
            <a:endParaRPr lang="en-US" sz="2200" dirty="0"/>
          </a:p>
          <a:p>
            <a:pPr marL="109537" indent="0">
              <a:buFont typeface="Wingdings 3" charset="0"/>
              <a:buNone/>
              <a:defRPr/>
            </a:pPr>
            <a:endParaRPr lang="en-US" sz="2200" dirty="0" smtClean="0"/>
          </a:p>
        </p:txBody>
      </p:sp>
      <p:sp>
        <p:nvSpPr>
          <p:cNvPr id="3" name="Title 2"/>
          <p:cNvSpPr>
            <a:spLocks noGrp="1"/>
          </p:cNvSpPr>
          <p:nvPr>
            <p:ph type="title"/>
          </p:nvPr>
        </p:nvSpPr>
        <p:spPr/>
        <p:txBody>
          <a:bodyPr>
            <a:normAutofit fontScale="90000"/>
          </a:bodyPr>
          <a:lstStyle/>
          <a:p>
            <a:pPr>
              <a:defRPr/>
            </a:pPr>
            <a:r>
              <a:rPr lang="en-US" sz="3800" dirty="0" smtClean="0">
                <a:solidFill>
                  <a:srgbClr val="000000"/>
                </a:solidFill>
              </a:rPr>
              <a:t/>
            </a:r>
            <a:br>
              <a:rPr lang="en-US" sz="3800" dirty="0" smtClean="0">
                <a:solidFill>
                  <a:srgbClr val="000000"/>
                </a:solidFill>
              </a:rPr>
            </a:br>
            <a:r>
              <a:rPr lang="en-US" sz="3800" dirty="0" smtClean="0">
                <a:solidFill>
                  <a:srgbClr val="000000"/>
                </a:solidFill>
              </a:rPr>
              <a:t>Communications </a:t>
            </a:r>
            <a:r>
              <a:rPr lang="en-US" sz="3800" dirty="0">
                <a:solidFill>
                  <a:srgbClr val="000000"/>
                </a:solidFill>
              </a:rPr>
              <a:t>and Essential Functions: Technology (cont’d)</a:t>
            </a:r>
            <a:r>
              <a:rPr lang="en-US" sz="3800" u="sng" dirty="0">
                <a:solidFill>
                  <a:srgbClr val="000000"/>
                </a:solidFill>
              </a:rPr>
              <a:t/>
            </a:r>
            <a:br>
              <a:rPr lang="en-US" sz="3800" u="sng" dirty="0">
                <a:solidFill>
                  <a:srgbClr val="000000"/>
                </a:solidFill>
              </a:rPr>
            </a:br>
            <a:endParaRPr lang="en-US" dirty="0"/>
          </a:p>
        </p:txBody>
      </p:sp>
      <p:pic>
        <p:nvPicPr>
          <p:cNvPr id="3174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754D5D4-A7D2-482F-912C-7DA2D7612198}" type="slidenum">
              <a:rPr lang="en-US" altLang="en-US" sz="1000"/>
              <a:pPr eaLnBrk="1" hangingPunct="1"/>
              <a:t>12</a:t>
            </a:fld>
            <a:endParaRPr lang="en-US" altLang="en-US" sz="10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65760" indent="-256032" eaLnBrk="1" fontAlgn="auto" hangingPunct="1">
              <a:spcAft>
                <a:spcPts val="0"/>
              </a:spcAft>
              <a:buFont typeface="Wingdings 3"/>
              <a:buChar char=""/>
              <a:defRPr/>
            </a:pPr>
            <a:r>
              <a:rPr lang="en-US" altLang="en-US" sz="2000" u="sng" dirty="0" smtClean="0"/>
              <a:t>Preventative controls</a:t>
            </a:r>
            <a:r>
              <a:rPr lang="en-US" altLang="en-US" sz="2000" dirty="0" smtClean="0"/>
              <a:t> attempt to avoid occurrence of unwanted disruptions such as data loss through power outages, equipment malfunction, &amp; destruction</a:t>
            </a:r>
          </a:p>
          <a:p>
            <a:pPr marL="109728" indent="0" eaLnBrk="1" fontAlgn="auto" hangingPunct="1">
              <a:spcAft>
                <a:spcPts val="0"/>
              </a:spcAft>
              <a:buNone/>
              <a:defRPr/>
            </a:pPr>
            <a:endParaRPr lang="en-US" altLang="en-US" sz="2000" dirty="0" smtClean="0"/>
          </a:p>
          <a:p>
            <a:pPr marL="365760" indent="-256032" eaLnBrk="1" fontAlgn="auto" hangingPunct="1">
              <a:spcAft>
                <a:spcPts val="0"/>
              </a:spcAft>
              <a:buFont typeface="Wingdings 3"/>
              <a:buChar char=""/>
              <a:defRPr/>
            </a:pPr>
            <a:r>
              <a:rPr lang="en-US" altLang="en-US" sz="2000" dirty="0" smtClean="0"/>
              <a:t>Examples:</a:t>
            </a:r>
          </a:p>
          <a:p>
            <a:pPr lvl="1" eaLnBrk="1" hangingPunct="1"/>
            <a:r>
              <a:rPr lang="en-US" altLang="en-US" sz="1600" b="1" dirty="0" smtClean="0">
                <a:ea typeface="ＭＳ Ｐゴシック" pitchFamily="34" charset="-128"/>
              </a:rPr>
              <a:t>UPS</a:t>
            </a:r>
            <a:r>
              <a:rPr lang="en-US" altLang="en-US" sz="1600" dirty="0" smtClean="0">
                <a:ea typeface="ＭＳ Ｐゴシック" pitchFamily="34" charset="-128"/>
              </a:rPr>
              <a:t> to provide </a:t>
            </a:r>
            <a:r>
              <a:rPr lang="en-US" altLang="en-US" sz="1600" dirty="0">
                <a:ea typeface="ＭＳ Ｐゴシック" pitchFamily="34" charset="-128"/>
              </a:rPr>
              <a:t>short-term backup power to system components</a:t>
            </a:r>
          </a:p>
          <a:p>
            <a:pPr lvl="1" eaLnBrk="1" hangingPunct="1"/>
            <a:r>
              <a:rPr lang="en-US" altLang="en-US" sz="1600" b="1" dirty="0">
                <a:ea typeface="ＭＳ Ｐゴシック" pitchFamily="34" charset="-128"/>
              </a:rPr>
              <a:t>Air conditioning systems </a:t>
            </a:r>
            <a:r>
              <a:rPr lang="en-US" altLang="en-US" sz="1600" dirty="0">
                <a:ea typeface="ＭＳ Ｐゴシック" pitchFamily="34" charset="-128"/>
              </a:rPr>
              <a:t>with excess capacity </a:t>
            </a:r>
            <a:r>
              <a:rPr lang="en-US" altLang="en-US" sz="1600" dirty="0" smtClean="0">
                <a:ea typeface="ＭＳ Ｐゴシック" pitchFamily="34" charset="-128"/>
              </a:rPr>
              <a:t>: continue functioning despite failure of </a:t>
            </a:r>
            <a:r>
              <a:rPr lang="en-US" altLang="en-US" sz="1600" dirty="0">
                <a:ea typeface="ＭＳ Ｐゴシック" pitchFamily="34" charset="-128"/>
              </a:rPr>
              <a:t>certain </a:t>
            </a:r>
            <a:r>
              <a:rPr lang="en-US" altLang="en-US" sz="1600" dirty="0" smtClean="0">
                <a:ea typeface="ＭＳ Ｐゴシック" pitchFamily="34" charset="-128"/>
              </a:rPr>
              <a:t>components</a:t>
            </a:r>
          </a:p>
          <a:p>
            <a:pPr lvl="1" eaLnBrk="1" hangingPunct="1"/>
            <a:r>
              <a:rPr lang="en-US" altLang="en-US" sz="1600" b="1" dirty="0" smtClean="0">
                <a:ea typeface="ＭＳ Ｐゴシック" pitchFamily="34" charset="-128"/>
              </a:rPr>
              <a:t>Fire and smoke detectors </a:t>
            </a:r>
            <a:r>
              <a:rPr lang="en-US" altLang="en-US" sz="1600" dirty="0" smtClean="0">
                <a:ea typeface="ＭＳ Ｐゴシック" pitchFamily="34" charset="-128"/>
              </a:rPr>
              <a:t>and </a:t>
            </a:r>
            <a:r>
              <a:rPr lang="en-US" altLang="en-US" sz="1600" b="1" dirty="0" smtClean="0">
                <a:ea typeface="ＭＳ Ｐゴシック" pitchFamily="34" charset="-128"/>
              </a:rPr>
              <a:t>fire suppression systems</a:t>
            </a:r>
          </a:p>
          <a:p>
            <a:pPr lvl="1" eaLnBrk="1" hangingPunct="1"/>
            <a:r>
              <a:rPr lang="en-US" altLang="en-US" sz="1600" b="1" dirty="0" smtClean="0">
                <a:ea typeface="ＭＳ Ｐゴシック" pitchFamily="34" charset="-128"/>
              </a:rPr>
              <a:t>Water sensors </a:t>
            </a:r>
            <a:r>
              <a:rPr lang="en-US" altLang="en-US" sz="1600" dirty="0" smtClean="0">
                <a:ea typeface="ＭＳ Ｐゴシック" pitchFamily="34" charset="-128"/>
              </a:rPr>
              <a:t>in ceiling and floor for computer &amp; telecom rooms</a:t>
            </a:r>
          </a:p>
          <a:p>
            <a:pPr lvl="1" eaLnBrk="1" hangingPunct="1"/>
            <a:r>
              <a:rPr lang="en-US" altLang="en-US" sz="1600" b="1" dirty="0" smtClean="0">
                <a:ea typeface="ＭＳ Ｐゴシック" pitchFamily="34" charset="-128"/>
              </a:rPr>
              <a:t>Gas or diesel powered generators </a:t>
            </a:r>
            <a:r>
              <a:rPr lang="en-US" altLang="en-US" sz="1600" dirty="0" smtClean="0">
                <a:ea typeface="ＭＳ Ｐゴシック" pitchFamily="34" charset="-128"/>
              </a:rPr>
              <a:t>for long-term backup power</a:t>
            </a:r>
          </a:p>
          <a:p>
            <a:pPr lvl="1" eaLnBrk="1" hangingPunct="1"/>
            <a:r>
              <a:rPr lang="en-US" altLang="en-US" sz="1600" b="1" dirty="0" smtClean="0">
                <a:ea typeface="ＭＳ Ｐゴシック" pitchFamily="34" charset="-128"/>
              </a:rPr>
              <a:t>Emergency master shutdown switch</a:t>
            </a:r>
          </a:p>
          <a:p>
            <a:pPr lvl="1" eaLnBrk="1" hangingPunct="1"/>
            <a:r>
              <a:rPr lang="en-US" altLang="en-US" sz="1600" b="1" dirty="0" smtClean="0">
                <a:ea typeface="ＭＳ Ｐゴシック" pitchFamily="34" charset="-128"/>
              </a:rPr>
              <a:t>Technical security controls</a:t>
            </a:r>
            <a:endParaRPr lang="en-US" altLang="en-US" sz="1600" b="1" dirty="0">
              <a:ea typeface="ＭＳ Ｐゴシック" pitchFamily="34" charset="-128"/>
            </a:endParaRPr>
          </a:p>
          <a:p>
            <a:pPr marL="621348" lvl="1" indent="-256032" eaLnBrk="1" fontAlgn="auto" hangingPunct="1">
              <a:spcAft>
                <a:spcPts val="0"/>
              </a:spcAft>
              <a:buFont typeface="Wingdings 3"/>
              <a:buChar char=""/>
              <a:defRPr/>
            </a:pPr>
            <a:endParaRPr lang="en-US" altLang="en-US" sz="1600" dirty="0" smtClean="0"/>
          </a:p>
          <a:p>
            <a:pPr marL="109537" indent="0">
              <a:buFont typeface="Wingdings 3" charset="0"/>
              <a:buNone/>
              <a:defRPr/>
            </a:pPr>
            <a:endParaRPr lang="en-US" dirty="0"/>
          </a:p>
        </p:txBody>
      </p:sp>
      <p:sp>
        <p:nvSpPr>
          <p:cNvPr id="3" name="Title 2"/>
          <p:cNvSpPr>
            <a:spLocks noGrp="1"/>
          </p:cNvSpPr>
          <p:nvPr>
            <p:ph type="title"/>
          </p:nvPr>
        </p:nvSpPr>
        <p:spPr/>
        <p:txBody>
          <a:bodyPr>
            <a:normAutofit fontScale="90000"/>
          </a:bodyPr>
          <a:lstStyle/>
          <a:p>
            <a:pPr>
              <a:defRPr/>
            </a:pPr>
            <a:r>
              <a:rPr lang="en-US" sz="3800" dirty="0">
                <a:solidFill>
                  <a:srgbClr val="000000"/>
                </a:solidFill>
              </a:rPr>
              <a:t>Communications and Essential Functions: Technology (cont’d)</a:t>
            </a:r>
            <a:endParaRPr lang="en-US" dirty="0"/>
          </a:p>
        </p:txBody>
      </p:sp>
      <p:pic>
        <p:nvPicPr>
          <p:cNvPr id="33795"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4827BA4-2CC2-43F9-A0FB-3EBB9DA8E6CB}" type="slidenum">
              <a:rPr lang="en-US" altLang="en-US" sz="1000"/>
              <a:pPr eaLnBrk="1" hangingPunct="1"/>
              <a:t>13</a:t>
            </a:fld>
            <a:endParaRPr lang="en-US" altLang="en-US" sz="10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5" name="Content Placeholder 1"/>
          <p:cNvSpPr>
            <a:spLocks noGrp="1"/>
          </p:cNvSpPr>
          <p:nvPr>
            <p:ph idx="1"/>
          </p:nvPr>
        </p:nvSpPr>
        <p:spPr/>
        <p:txBody>
          <a:bodyPr/>
          <a:lstStyle/>
          <a:p>
            <a:pPr eaLnBrk="1" hangingPunct="1"/>
            <a:r>
              <a:rPr lang="en-US" altLang="en-US" sz="2000" dirty="0" smtClean="0">
                <a:ea typeface="ＭＳ Ｐゴシック" pitchFamily="34" charset="-128"/>
              </a:rPr>
              <a:t>Signed agreements with other agencies/organizations that share facility </a:t>
            </a:r>
          </a:p>
          <a:p>
            <a:pPr eaLnBrk="1" hangingPunct="1"/>
            <a:endParaRPr lang="en-US" altLang="en-US" sz="2000" dirty="0" smtClean="0">
              <a:ea typeface="ＭＳ Ｐゴシック" pitchFamily="34" charset="-128"/>
              <a:cs typeface="Arial" pitchFamily="34" charset="0"/>
            </a:endParaRPr>
          </a:p>
          <a:p>
            <a:pPr eaLnBrk="1" hangingPunct="1"/>
            <a:r>
              <a:rPr lang="en-US" altLang="en-US" sz="2000" dirty="0" smtClean="0">
                <a:ea typeface="ＭＳ Ｐゴシック" pitchFamily="34" charset="-128"/>
                <a:cs typeface="Arial" pitchFamily="34" charset="0"/>
              </a:rPr>
              <a:t>Sufficient quantity of interoperable and available communications capabilities to meet agency’s responsibilities during emergency</a:t>
            </a:r>
          </a:p>
          <a:p>
            <a:pPr eaLnBrk="1" hangingPunct="1"/>
            <a:endParaRPr lang="en-US" altLang="en-US" sz="2000" dirty="0" smtClean="0">
              <a:ea typeface="ＭＳ Ｐゴシック" pitchFamily="34" charset="-128"/>
              <a:cs typeface="Arial" pitchFamily="34" charset="0"/>
            </a:endParaRPr>
          </a:p>
          <a:p>
            <a:pPr eaLnBrk="1" hangingPunct="1"/>
            <a:r>
              <a:rPr lang="en-US" altLang="en-US" sz="2000" dirty="0" smtClean="0">
                <a:ea typeface="ＭＳ Ｐゴシック" pitchFamily="34" charset="-128"/>
                <a:cs typeface="Arial" pitchFamily="34" charset="0"/>
              </a:rPr>
              <a:t>Communications capabilities that support agency’s senior leadership while they are in transit</a:t>
            </a:r>
          </a:p>
          <a:p>
            <a:pPr eaLnBrk="1" hangingPunct="1"/>
            <a:endParaRPr lang="en-US" altLang="en-US" sz="2000" dirty="0" smtClean="0">
              <a:ea typeface="ＭＳ Ｐゴシック" pitchFamily="34" charset="-128"/>
              <a:cs typeface="Arial" pitchFamily="34" charset="0"/>
            </a:endParaRPr>
          </a:p>
          <a:p>
            <a:pPr eaLnBrk="1" hangingPunct="1"/>
            <a:r>
              <a:rPr lang="en-US" altLang="en-US" sz="2000" dirty="0">
                <a:ea typeface="ＭＳ Ｐゴシック" pitchFamily="34" charset="-128"/>
                <a:cs typeface="Arial" pitchFamily="34" charset="0"/>
              </a:rPr>
              <a:t>Identify programs &amp; acquisition vehicles </a:t>
            </a:r>
            <a:endParaRPr lang="en-US" altLang="en-US" sz="2000" dirty="0" smtClean="0">
              <a:ea typeface="ＭＳ Ｐゴシック" pitchFamily="34" charset="-128"/>
              <a:cs typeface="Arial" pitchFamily="34" charset="0"/>
            </a:endParaRPr>
          </a:p>
          <a:p>
            <a:pPr eaLnBrk="1" hangingPunct="1"/>
            <a:endParaRPr lang="en-US" altLang="en-US" sz="2000" dirty="0">
              <a:ea typeface="ＭＳ Ｐゴシック" pitchFamily="34" charset="-128"/>
              <a:cs typeface="Arial" pitchFamily="34" charset="0"/>
            </a:endParaRPr>
          </a:p>
          <a:p>
            <a:pPr eaLnBrk="1" hangingPunct="1"/>
            <a:r>
              <a:rPr lang="en-US" altLang="en-US" sz="2000" dirty="0" smtClean="0">
                <a:ea typeface="ＭＳ Ｐゴシック" pitchFamily="34" charset="-128"/>
                <a:cs typeface="Arial" pitchFamily="34" charset="0"/>
              </a:rPr>
              <a:t>Annually review continuity communications</a:t>
            </a:r>
          </a:p>
          <a:p>
            <a:pPr eaLnBrk="1" hangingPunct="1"/>
            <a:endParaRPr lang="en-US" altLang="en-US" sz="2000" dirty="0">
              <a:ea typeface="ＭＳ Ｐゴシック" pitchFamily="34" charset="-128"/>
              <a:cs typeface="Arial" pitchFamily="34" charset="0"/>
            </a:endParaRPr>
          </a:p>
          <a:p>
            <a:endParaRPr lang="en-US" altLang="en-US" dirty="0" smtClean="0">
              <a:ea typeface="ＭＳ Ｐゴシック" pitchFamily="34" charset="-128"/>
            </a:endParaRPr>
          </a:p>
        </p:txBody>
      </p:sp>
      <p:sp>
        <p:nvSpPr>
          <p:cNvPr id="3" name="Title 2"/>
          <p:cNvSpPr>
            <a:spLocks noGrp="1"/>
          </p:cNvSpPr>
          <p:nvPr>
            <p:ph type="title"/>
          </p:nvPr>
        </p:nvSpPr>
        <p:spPr/>
        <p:txBody>
          <a:bodyPr>
            <a:normAutofit fontScale="90000"/>
          </a:bodyPr>
          <a:lstStyle/>
          <a:p>
            <a:pPr>
              <a:defRPr/>
            </a:pPr>
            <a:r>
              <a:rPr lang="en-US" sz="3800" dirty="0">
                <a:solidFill>
                  <a:srgbClr val="000000"/>
                </a:solidFill>
              </a:rPr>
              <a:t>Communications and Essential Functions: Other Considerations</a:t>
            </a:r>
            <a:endParaRPr lang="en-US" dirty="0"/>
          </a:p>
        </p:txBody>
      </p:sp>
      <p:sp>
        <p:nvSpPr>
          <p:cNvPr id="368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4573CB2-25ED-4D71-8561-CD3A000F410C}" type="slidenum">
              <a:rPr lang="en-US" altLang="en-US" sz="1000"/>
              <a:pPr eaLnBrk="1" hangingPunct="1"/>
              <a:t>14</a:t>
            </a:fld>
            <a:endParaRPr lang="en-US" altLang="en-US" sz="10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Content Placeholder 2"/>
          <p:cNvSpPr>
            <a:spLocks noGrp="1"/>
          </p:cNvSpPr>
          <p:nvPr>
            <p:ph idx="1"/>
          </p:nvPr>
        </p:nvSpPr>
        <p:spPr>
          <a:xfrm>
            <a:off x="457200" y="1752600"/>
            <a:ext cx="8305800" cy="4267200"/>
          </a:xfrm>
        </p:spPr>
        <p:txBody>
          <a:bodyPr>
            <a:normAutofit/>
          </a:bodyPr>
          <a:lstStyle/>
          <a:p>
            <a:pPr eaLnBrk="1" hangingPunct="1">
              <a:lnSpc>
                <a:spcPct val="50000"/>
              </a:lnSpc>
            </a:pPr>
            <a:r>
              <a:rPr lang="en-US" altLang="en-US" sz="2400" b="1" dirty="0" smtClean="0">
                <a:ea typeface="ＭＳ Ｐゴシック" pitchFamily="34" charset="-128"/>
              </a:rPr>
              <a:t>Communication with Employees</a:t>
            </a:r>
          </a:p>
          <a:p>
            <a:pPr lvl="1" eaLnBrk="1" hangingPunct="1">
              <a:lnSpc>
                <a:spcPct val="90000"/>
              </a:lnSpc>
            </a:pPr>
            <a:r>
              <a:rPr lang="en-US" altLang="en-US" sz="2000" dirty="0" smtClean="0">
                <a:ea typeface="ＭＳ Ｐゴシック" pitchFamily="34" charset="-128"/>
              </a:rPr>
              <a:t>Provide employees with an emergency call-in phone number, website, or electronic message board</a:t>
            </a:r>
          </a:p>
          <a:p>
            <a:pPr marL="392113" lvl="1" indent="0" eaLnBrk="1" hangingPunct="1">
              <a:lnSpc>
                <a:spcPct val="90000"/>
              </a:lnSpc>
              <a:buNone/>
            </a:pPr>
            <a:endParaRPr lang="en-US" altLang="en-US" sz="2000" dirty="0" smtClean="0">
              <a:ea typeface="ＭＳ Ｐゴシック" pitchFamily="34" charset="-128"/>
            </a:endParaRPr>
          </a:p>
          <a:p>
            <a:pPr lvl="1" eaLnBrk="1" hangingPunct="1">
              <a:lnSpc>
                <a:spcPct val="90000"/>
              </a:lnSpc>
            </a:pPr>
            <a:r>
              <a:rPr lang="en-US" altLang="en-US" sz="2000" dirty="0" smtClean="0">
                <a:ea typeface="ＭＳ Ｐゴシック" pitchFamily="34" charset="-128"/>
              </a:rPr>
              <a:t>Annually update written procedures for dismissal or closure</a:t>
            </a:r>
          </a:p>
          <a:p>
            <a:pPr marL="392113" lvl="1" indent="0" eaLnBrk="1" hangingPunct="1">
              <a:lnSpc>
                <a:spcPct val="90000"/>
              </a:lnSpc>
              <a:buNone/>
            </a:pPr>
            <a:endParaRPr lang="en-US" altLang="en-US" sz="2000" dirty="0" smtClean="0">
              <a:ea typeface="ＭＳ Ｐゴシック" pitchFamily="34" charset="-128"/>
            </a:endParaRPr>
          </a:p>
          <a:p>
            <a:pPr lvl="1" eaLnBrk="1" hangingPunct="1">
              <a:lnSpc>
                <a:spcPct val="90000"/>
              </a:lnSpc>
            </a:pPr>
            <a:r>
              <a:rPr lang="en-US" altLang="en-US" sz="2000" dirty="0" smtClean="0">
                <a:ea typeface="ＭＳ Ｐゴシック" pitchFamily="34" charset="-128"/>
              </a:rPr>
              <a:t>Determine when employee’s formal or informal telework agreement may need to be amended</a:t>
            </a:r>
          </a:p>
          <a:p>
            <a:pPr marL="392113" lvl="1" indent="0" eaLnBrk="1" hangingPunct="1">
              <a:lnSpc>
                <a:spcPct val="90000"/>
              </a:lnSpc>
              <a:buNone/>
            </a:pPr>
            <a:endParaRPr lang="en-US" altLang="en-US" sz="2000" dirty="0" smtClean="0">
              <a:ea typeface="ＭＳ Ｐゴシック" pitchFamily="34" charset="-128"/>
            </a:endParaRPr>
          </a:p>
          <a:p>
            <a:pPr lvl="1" eaLnBrk="1" hangingPunct="1">
              <a:lnSpc>
                <a:spcPct val="90000"/>
              </a:lnSpc>
            </a:pPr>
            <a:r>
              <a:rPr lang="en-US" altLang="en-US" sz="2000" dirty="0" smtClean="0">
                <a:ea typeface="ＭＳ Ｐゴシック" pitchFamily="34" charset="-128"/>
              </a:rPr>
              <a:t>Remember accessibility of individuals with special needs</a:t>
            </a:r>
          </a:p>
          <a:p>
            <a:pPr marL="392113" lvl="1" indent="0" eaLnBrk="1" hangingPunct="1">
              <a:lnSpc>
                <a:spcPct val="90000"/>
              </a:lnSpc>
              <a:buNone/>
            </a:pPr>
            <a:endParaRPr lang="en-US" altLang="en-US" sz="2000" dirty="0" smtClean="0">
              <a:ea typeface="ＭＳ Ｐゴシック" pitchFamily="34" charset="-128"/>
            </a:endParaRPr>
          </a:p>
          <a:p>
            <a:pPr lvl="1" eaLnBrk="1" hangingPunct="1">
              <a:lnSpc>
                <a:spcPct val="90000"/>
              </a:lnSpc>
            </a:pPr>
            <a:r>
              <a:rPr lang="en-US" altLang="en-US" sz="2000" dirty="0" smtClean="0">
                <a:ea typeface="ＭＳ Ｐゴシック" pitchFamily="34" charset="-128"/>
              </a:rPr>
              <a:t>Agency managers may want to develop terms and procedures to announce operating status</a:t>
            </a:r>
            <a:endParaRPr lang="en-US" altLang="en-US" sz="2000" dirty="0" smtClean="0">
              <a:latin typeface="Calibri" pitchFamily="34" charset="0"/>
              <a:ea typeface="ＭＳ Ｐゴシック" pitchFamily="34" charset="-128"/>
            </a:endParaRPr>
          </a:p>
          <a:p>
            <a:pPr eaLnBrk="1" hangingPunct="1">
              <a:lnSpc>
                <a:spcPct val="90000"/>
              </a:lnSpc>
            </a:pPr>
            <a:endParaRPr lang="en-US" altLang="en-US" sz="2500" dirty="0" smtClean="0">
              <a:latin typeface="Calibri" pitchFamily="34" charset="0"/>
              <a:ea typeface="ＭＳ Ｐゴシック" pitchFamily="34" charset="-128"/>
            </a:endParaRPr>
          </a:p>
        </p:txBody>
      </p:sp>
      <p:sp>
        <p:nvSpPr>
          <p:cNvPr id="17410" name="Title 1"/>
          <p:cNvSpPr>
            <a:spLocks noGrp="1"/>
          </p:cNvSpPr>
          <p:nvPr>
            <p:ph type="title"/>
          </p:nvPr>
        </p:nvSpPr>
        <p:spPr>
          <a:xfrm>
            <a:off x="457200" y="274638"/>
            <a:ext cx="8229600" cy="1325562"/>
          </a:xfrm>
        </p:spPr>
        <p:txBody>
          <a:bodyPr>
            <a:normAutofit fontScale="90000"/>
          </a:bodyPr>
          <a:lstStyle/>
          <a:p>
            <a:pPr eaLnBrk="1" fontAlgn="auto" hangingPunct="1">
              <a:spcAft>
                <a:spcPts val="0"/>
              </a:spcAft>
              <a:defRPr/>
            </a:pPr>
            <a:r>
              <a:rPr lang="en-US" sz="3200" u="sng" dirty="0">
                <a:latin typeface="Calibri" charset="0"/>
                <a:ea typeface="+mj-ea"/>
                <a:cs typeface="+mj-cs"/>
              </a:rPr>
              <a:t/>
            </a:r>
            <a:br>
              <a:rPr lang="en-US" sz="3200" u="sng" dirty="0">
                <a:latin typeface="Calibri" charset="0"/>
                <a:ea typeface="+mj-ea"/>
                <a:cs typeface="+mj-cs"/>
              </a:rPr>
            </a:br>
            <a:r>
              <a:rPr lang="en-US" sz="3800" dirty="0">
                <a:solidFill>
                  <a:srgbClr val="000000"/>
                </a:solidFill>
                <a:ea typeface="+mj-ea"/>
                <a:cs typeface="+mj-cs"/>
              </a:rPr>
              <a:t>Communications and Essential Functions: </a:t>
            </a:r>
            <a:r>
              <a:rPr lang="en-US" sz="3800" dirty="0" smtClean="0">
                <a:solidFill>
                  <a:srgbClr val="000000"/>
                </a:solidFill>
                <a:ea typeface="+mj-ea"/>
                <a:cs typeface="+mj-cs"/>
              </a:rPr>
              <a:t>Business </a:t>
            </a:r>
            <a:r>
              <a:rPr lang="en-US" sz="3800" dirty="0">
                <a:solidFill>
                  <a:srgbClr val="000000"/>
                </a:solidFill>
                <a:ea typeface="+mj-ea"/>
                <a:cs typeface="+mj-cs"/>
              </a:rPr>
              <a:t>Practices</a:t>
            </a:r>
            <a:r>
              <a:rPr lang="en-US" sz="3800" dirty="0">
                <a:latin typeface="Calibri" charset="0"/>
                <a:ea typeface="+mj-ea"/>
                <a:cs typeface="+mj-cs"/>
              </a:rPr>
              <a:t/>
            </a:r>
            <a:br>
              <a:rPr lang="en-US" sz="3800" dirty="0">
                <a:latin typeface="Calibri" charset="0"/>
                <a:ea typeface="+mj-ea"/>
                <a:cs typeface="+mj-cs"/>
              </a:rPr>
            </a:br>
            <a:endParaRPr lang="en-US" sz="3800" dirty="0">
              <a:latin typeface="Calibri" charset="0"/>
              <a:ea typeface="+mj-ea"/>
              <a:cs typeface="+mj-cs"/>
            </a:endParaRPr>
          </a:p>
        </p:txBody>
      </p:sp>
      <p:sp>
        <p:nvSpPr>
          <p:cNvPr id="3994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319F8D4-6C22-4119-950E-08AEBF5EDAFA}" type="slidenum">
              <a:rPr lang="en-US" altLang="en-US" sz="1000"/>
              <a:pPr eaLnBrk="1" hangingPunct="1"/>
              <a:t>15</a:t>
            </a:fld>
            <a:endParaRPr lang="en-US" altLang="en-US" sz="10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1" name="Content Placeholder 2"/>
          <p:cNvSpPr>
            <a:spLocks noGrp="1"/>
          </p:cNvSpPr>
          <p:nvPr>
            <p:ph idx="1"/>
          </p:nvPr>
        </p:nvSpPr>
        <p:spPr>
          <a:xfrm>
            <a:off x="457200" y="1524000"/>
            <a:ext cx="7848600" cy="4724400"/>
          </a:xfrm>
        </p:spPr>
        <p:txBody>
          <a:bodyPr/>
          <a:lstStyle/>
          <a:p>
            <a:pPr eaLnBrk="1" hangingPunct="1">
              <a:buFont typeface="Wingdings 3" charset="0"/>
              <a:buChar char=""/>
              <a:defRPr/>
            </a:pPr>
            <a:endParaRPr lang="en-US" sz="2400" b="1" dirty="0" smtClean="0"/>
          </a:p>
          <a:p>
            <a:pPr eaLnBrk="1" hangingPunct="1">
              <a:buFont typeface="Wingdings 3" charset="0"/>
              <a:buChar char=""/>
              <a:defRPr/>
            </a:pPr>
            <a:r>
              <a:rPr lang="en-US" sz="2400" b="1" dirty="0" smtClean="0"/>
              <a:t>Create </a:t>
            </a:r>
            <a:r>
              <a:rPr lang="en-US" sz="2400" b="1" dirty="0"/>
              <a:t>a </a:t>
            </a:r>
            <a:r>
              <a:rPr lang="en-US" sz="2400" b="1" dirty="0" smtClean="0"/>
              <a:t>Personnel </a:t>
            </a:r>
            <a:r>
              <a:rPr lang="en-US" sz="2400" b="1" dirty="0"/>
              <a:t>Contact List (Rapid Recall List)</a:t>
            </a:r>
          </a:p>
          <a:p>
            <a:pPr lvl="1" eaLnBrk="1" hangingPunct="1">
              <a:buFont typeface="Verdana" charset="0"/>
              <a:buChar char="◦"/>
              <a:defRPr/>
            </a:pPr>
            <a:r>
              <a:rPr lang="en-US" sz="2200" u="sng" dirty="0" smtClean="0"/>
              <a:t>Rapid </a:t>
            </a:r>
            <a:r>
              <a:rPr lang="en-US" sz="2200" u="sng" dirty="0"/>
              <a:t>Recall List</a:t>
            </a:r>
            <a:r>
              <a:rPr lang="en-US" sz="2200" dirty="0"/>
              <a:t> </a:t>
            </a:r>
            <a:r>
              <a:rPr lang="en-US" sz="2200" dirty="0" smtClean="0"/>
              <a:t>- a </a:t>
            </a:r>
            <a:r>
              <a:rPr lang="en-US" sz="2200" dirty="0"/>
              <a:t>cascading list </a:t>
            </a:r>
            <a:r>
              <a:rPr lang="en-US" sz="2200" i="1" dirty="0"/>
              <a:t>in order of notification</a:t>
            </a:r>
            <a:r>
              <a:rPr lang="en-US" sz="2200" dirty="0"/>
              <a:t> of key </a:t>
            </a:r>
            <a:r>
              <a:rPr lang="en-US" sz="2200" dirty="0" smtClean="0"/>
              <a:t>agency </a:t>
            </a:r>
            <a:r>
              <a:rPr lang="en-US" sz="2200" dirty="0"/>
              <a:t>personnel and outside emergency </a:t>
            </a:r>
            <a:r>
              <a:rPr lang="en-US" sz="2200" dirty="0" smtClean="0"/>
              <a:t>personnel</a:t>
            </a:r>
          </a:p>
          <a:p>
            <a:pPr marL="392113" lvl="1" indent="0" eaLnBrk="1" hangingPunct="1">
              <a:buNone/>
              <a:defRPr/>
            </a:pPr>
            <a:endParaRPr lang="en-US" sz="2200" dirty="0"/>
          </a:p>
          <a:p>
            <a:pPr lvl="1" eaLnBrk="1" hangingPunct="1">
              <a:buFont typeface="Verdana" charset="0"/>
              <a:buChar char="◦"/>
              <a:defRPr/>
            </a:pPr>
            <a:r>
              <a:rPr lang="en-US" sz="2200" dirty="0"/>
              <a:t>Includes </a:t>
            </a:r>
            <a:r>
              <a:rPr lang="en-US" sz="2200" dirty="0" smtClean="0"/>
              <a:t>list of </a:t>
            </a:r>
            <a:r>
              <a:rPr lang="en-US" sz="2200" dirty="0"/>
              <a:t>first responders and key </a:t>
            </a:r>
            <a:r>
              <a:rPr lang="en-US" sz="2200" dirty="0" smtClean="0"/>
              <a:t>agency personnel</a:t>
            </a:r>
            <a:endParaRPr lang="en-US" sz="2400" dirty="0">
              <a:latin typeface="Calibri" charset="0"/>
            </a:endParaRPr>
          </a:p>
        </p:txBody>
      </p:sp>
      <p:sp>
        <p:nvSpPr>
          <p:cNvPr id="18434" name="Title 1"/>
          <p:cNvSpPr>
            <a:spLocks noGrp="1"/>
          </p:cNvSpPr>
          <p:nvPr>
            <p:ph type="title"/>
          </p:nvPr>
        </p:nvSpPr>
        <p:spPr/>
        <p:txBody>
          <a:bodyPr>
            <a:normAutofit fontScale="90000"/>
          </a:bodyPr>
          <a:lstStyle/>
          <a:p>
            <a:pPr eaLnBrk="1" fontAlgn="auto" hangingPunct="1">
              <a:spcAft>
                <a:spcPts val="0"/>
              </a:spcAft>
              <a:defRPr/>
            </a:pPr>
            <a:r>
              <a:rPr lang="en-US" sz="3200" dirty="0">
                <a:latin typeface="Calibri" charset="0"/>
                <a:ea typeface="+mj-ea"/>
                <a:cs typeface="+mj-cs"/>
              </a:rPr>
              <a:t/>
            </a:r>
            <a:br>
              <a:rPr lang="en-US" sz="3200" dirty="0">
                <a:latin typeface="Calibri" charset="0"/>
                <a:ea typeface="+mj-ea"/>
                <a:cs typeface="+mj-cs"/>
              </a:rPr>
            </a:br>
            <a:r>
              <a:rPr lang="en-US" sz="3600" dirty="0">
                <a:solidFill>
                  <a:srgbClr val="000000"/>
                </a:solidFill>
                <a:ea typeface="+mj-ea"/>
                <a:cs typeface="+mj-cs"/>
              </a:rPr>
              <a:t>Communications and Essential Functions: </a:t>
            </a:r>
            <a:r>
              <a:rPr lang="en-US" sz="3600" dirty="0" smtClean="0">
                <a:solidFill>
                  <a:srgbClr val="000000"/>
                </a:solidFill>
                <a:ea typeface="+mj-ea"/>
                <a:cs typeface="+mj-cs"/>
              </a:rPr>
              <a:t>Business </a:t>
            </a:r>
            <a:r>
              <a:rPr lang="en-US" sz="3600" dirty="0">
                <a:solidFill>
                  <a:srgbClr val="000000"/>
                </a:solidFill>
                <a:ea typeface="+mj-ea"/>
                <a:cs typeface="+mj-cs"/>
              </a:rPr>
              <a:t>Practices (</a:t>
            </a:r>
            <a:r>
              <a:rPr lang="en-US" sz="3600" dirty="0" smtClean="0">
                <a:solidFill>
                  <a:srgbClr val="000000"/>
                </a:solidFill>
                <a:ea typeface="+mj-ea"/>
                <a:cs typeface="+mj-cs"/>
              </a:rPr>
              <a:t>cont’d)</a:t>
            </a:r>
            <a:r>
              <a:rPr lang="en-US" sz="3200" dirty="0">
                <a:latin typeface="Calibri" charset="0"/>
                <a:ea typeface="+mj-ea"/>
                <a:cs typeface="+mj-cs"/>
              </a:rPr>
              <a:t/>
            </a:r>
            <a:br>
              <a:rPr lang="en-US" sz="3200" dirty="0">
                <a:latin typeface="Calibri" charset="0"/>
                <a:ea typeface="+mj-ea"/>
                <a:cs typeface="+mj-cs"/>
              </a:rPr>
            </a:br>
            <a:endParaRPr lang="en-US" sz="3200" dirty="0">
              <a:latin typeface="Calibri" charset="0"/>
              <a:ea typeface="+mj-ea"/>
              <a:cs typeface="+mj-cs"/>
            </a:endParaRPr>
          </a:p>
        </p:txBody>
      </p:sp>
      <p:sp>
        <p:nvSpPr>
          <p:cNvPr id="4096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9EE8B84-DCA2-44A4-8BC5-515D21A691C6}" type="slidenum">
              <a:rPr lang="en-US" altLang="en-US" sz="1000"/>
              <a:pPr eaLnBrk="1" hangingPunct="1"/>
              <a:t>16</a:t>
            </a:fld>
            <a:endParaRPr lang="en-US" altLang="en-US" sz="10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Content Placeholder 1"/>
          <p:cNvSpPr>
            <a:spLocks noGrp="1"/>
          </p:cNvSpPr>
          <p:nvPr>
            <p:ph idx="1"/>
          </p:nvPr>
        </p:nvSpPr>
        <p:spPr/>
        <p:txBody>
          <a:bodyPr/>
          <a:lstStyle/>
          <a:p>
            <a:pPr eaLnBrk="1" hangingPunct="1"/>
            <a:r>
              <a:rPr lang="en-US" altLang="en-US" sz="2400" b="1" dirty="0" smtClean="0">
                <a:ea typeface="ＭＳ Ｐゴシック" pitchFamily="34" charset="-128"/>
              </a:rPr>
              <a:t>May wish to include following information for each contact on RRL: </a:t>
            </a:r>
          </a:p>
          <a:p>
            <a:pPr lvl="1" eaLnBrk="1" hangingPunct="1"/>
            <a:r>
              <a:rPr lang="en-US" altLang="en-US" sz="2000" dirty="0" smtClean="0">
                <a:ea typeface="ＭＳ Ｐゴシック" pitchFamily="34" charset="-128"/>
              </a:rPr>
              <a:t>Name/Title		</a:t>
            </a:r>
          </a:p>
          <a:p>
            <a:pPr lvl="1" eaLnBrk="1" hangingPunct="1"/>
            <a:r>
              <a:rPr lang="en-US" altLang="en-US" sz="2000" dirty="0" smtClean="0">
                <a:ea typeface="ＭＳ Ｐゴシック" pitchFamily="34" charset="-128"/>
              </a:rPr>
              <a:t>Email address		</a:t>
            </a:r>
          </a:p>
          <a:p>
            <a:pPr lvl="1" eaLnBrk="1" hangingPunct="1"/>
            <a:r>
              <a:rPr lang="en-US" altLang="en-US" sz="2000" dirty="0" smtClean="0">
                <a:ea typeface="ＭＳ Ｐゴシック" pitchFamily="34" charset="-128"/>
              </a:rPr>
              <a:t>Work number	</a:t>
            </a:r>
          </a:p>
          <a:p>
            <a:pPr lvl="1" eaLnBrk="1" hangingPunct="1"/>
            <a:r>
              <a:rPr lang="en-US" altLang="en-US" sz="2000" dirty="0" smtClean="0">
                <a:ea typeface="ＭＳ Ｐゴシック" pitchFamily="34" charset="-128"/>
              </a:rPr>
              <a:t>Home number	</a:t>
            </a:r>
          </a:p>
          <a:p>
            <a:pPr lvl="1" eaLnBrk="1" hangingPunct="1"/>
            <a:r>
              <a:rPr lang="en-US" altLang="en-US" sz="2000" dirty="0" smtClean="0">
                <a:ea typeface="ＭＳ Ｐゴシック" pitchFamily="34" charset="-128"/>
              </a:rPr>
              <a:t>Cell or pager number	</a:t>
            </a:r>
          </a:p>
          <a:p>
            <a:pPr lvl="1" eaLnBrk="1" hangingPunct="1"/>
            <a:r>
              <a:rPr lang="en-US" altLang="en-US" sz="2000" dirty="0" smtClean="0">
                <a:ea typeface="ＭＳ Ｐゴシック" pitchFamily="34" charset="-128"/>
              </a:rPr>
              <a:t>Emergency Contacts</a:t>
            </a:r>
          </a:p>
          <a:p>
            <a:pPr lvl="1" eaLnBrk="1" hangingPunct="1"/>
            <a:r>
              <a:rPr lang="en-US" altLang="en-US" sz="2000" dirty="0" smtClean="0">
                <a:ea typeface="ＭＳ Ｐゴシック" pitchFamily="34" charset="-128"/>
              </a:rPr>
              <a:t>Distance from main office and alternate facility</a:t>
            </a:r>
          </a:p>
          <a:p>
            <a:pPr lvl="1" eaLnBrk="1" hangingPunct="1"/>
            <a:r>
              <a:rPr lang="en-US" altLang="en-US" sz="2000" dirty="0" smtClean="0">
                <a:ea typeface="ＭＳ Ｐゴシック" pitchFamily="34" charset="-128"/>
              </a:rPr>
              <a:t>Other relevant information</a:t>
            </a:r>
          </a:p>
          <a:p>
            <a:pPr eaLnBrk="1" hangingPunct="1"/>
            <a:endParaRPr lang="en-US" altLang="en-US" dirty="0" smtClean="0">
              <a:ea typeface="ＭＳ Ｐゴシック" pitchFamily="34" charset="-128"/>
            </a:endParaRPr>
          </a:p>
        </p:txBody>
      </p:sp>
      <p:sp>
        <p:nvSpPr>
          <p:cNvPr id="3" name="Title 2"/>
          <p:cNvSpPr>
            <a:spLocks noGrp="1"/>
          </p:cNvSpPr>
          <p:nvPr>
            <p:ph type="title"/>
          </p:nvPr>
        </p:nvSpPr>
        <p:spPr/>
        <p:txBody>
          <a:bodyPr/>
          <a:lstStyle/>
          <a:p>
            <a:pPr eaLnBrk="1" fontAlgn="auto" hangingPunct="1">
              <a:spcAft>
                <a:spcPts val="0"/>
              </a:spcAft>
              <a:defRPr/>
            </a:pPr>
            <a:r>
              <a:rPr lang="en-US" sz="3200" dirty="0">
                <a:solidFill>
                  <a:srgbClr val="000000"/>
                </a:solidFill>
                <a:ea typeface="+mj-ea"/>
                <a:cs typeface="+mj-cs"/>
              </a:rPr>
              <a:t>Communications and Essential Functions: Business Practices (cont’d)</a:t>
            </a:r>
            <a:endParaRPr lang="en-US" sz="3200" dirty="0">
              <a:ea typeface="+mj-ea"/>
              <a:cs typeface="+mj-cs"/>
            </a:endParaRPr>
          </a:p>
        </p:txBody>
      </p:sp>
      <p:pic>
        <p:nvPicPr>
          <p:cNvPr id="4198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0C679029-9FE6-4B61-807A-611E65CA9C36}" type="slidenum">
              <a:rPr lang="en-US" altLang="en-US" sz="1000"/>
              <a:pPr eaLnBrk="1" hangingPunct="1"/>
              <a:t>17</a:t>
            </a:fld>
            <a:endParaRPr lang="en-US" altLang="en-US" sz="10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a:xfrm>
            <a:off x="457200" y="1519052"/>
            <a:ext cx="8229600" cy="3429000"/>
          </a:xfrm>
        </p:spPr>
        <p:txBody>
          <a:bodyPr>
            <a:normAutofit/>
          </a:bodyPr>
          <a:lstStyle/>
          <a:p>
            <a:pPr marL="109728" indent="0" eaLnBrk="1" fontAlgn="auto" hangingPunct="1">
              <a:spcAft>
                <a:spcPts val="0"/>
              </a:spcAft>
              <a:buFont typeface="Wingdings 3"/>
              <a:buNone/>
              <a:defRPr/>
            </a:pPr>
            <a:endParaRPr lang="en-US" sz="3000" b="1" dirty="0" smtClean="0">
              <a:ea typeface="+mn-ea"/>
              <a:cs typeface="+mn-cs"/>
            </a:endParaRPr>
          </a:p>
          <a:p>
            <a:pPr marL="365760" indent="-256032" eaLnBrk="1" fontAlgn="auto" hangingPunct="1">
              <a:lnSpc>
                <a:spcPct val="70000"/>
              </a:lnSpc>
              <a:spcAft>
                <a:spcPts val="0"/>
              </a:spcAft>
              <a:buFont typeface="Wingdings 3"/>
              <a:buChar char=""/>
              <a:defRPr/>
            </a:pPr>
            <a:r>
              <a:rPr lang="en-US" sz="2600" b="1" dirty="0" smtClean="0">
                <a:ea typeface="+mn-ea"/>
                <a:cs typeface="+mn-cs"/>
              </a:rPr>
              <a:t>External </a:t>
            </a:r>
            <a:r>
              <a:rPr lang="en-US" sz="2600" b="1" dirty="0">
                <a:ea typeface="+mn-ea"/>
                <a:cs typeface="+mn-cs"/>
              </a:rPr>
              <a:t>Call List/Contacts</a:t>
            </a:r>
          </a:p>
          <a:p>
            <a:pPr marL="621792" lvl="1" eaLnBrk="1" fontAlgn="auto" hangingPunct="1">
              <a:spcBef>
                <a:spcPts val="324"/>
              </a:spcBef>
              <a:spcAft>
                <a:spcPts val="0"/>
              </a:spcAft>
              <a:buFont typeface="Verdana"/>
              <a:buChar char="◦"/>
              <a:defRPr/>
            </a:pPr>
            <a:r>
              <a:rPr lang="en-US" sz="2200" dirty="0">
                <a:ea typeface="+mn-ea"/>
              </a:rPr>
              <a:t>External contacts and vendors should be listed as required resources supporting those </a:t>
            </a:r>
            <a:r>
              <a:rPr lang="en-US" sz="2200" dirty="0" smtClean="0">
                <a:ea typeface="+mn-ea"/>
              </a:rPr>
              <a:t>functions</a:t>
            </a:r>
          </a:p>
          <a:p>
            <a:pPr marL="393192" lvl="1" indent="0" eaLnBrk="1" fontAlgn="auto" hangingPunct="1">
              <a:spcBef>
                <a:spcPts val="324"/>
              </a:spcBef>
              <a:spcAft>
                <a:spcPts val="0"/>
              </a:spcAft>
              <a:buNone/>
              <a:defRPr/>
            </a:pPr>
            <a:r>
              <a:rPr lang="en-US" sz="2200" dirty="0" smtClean="0">
                <a:ea typeface="+mn-ea"/>
              </a:rPr>
              <a:t> </a:t>
            </a:r>
          </a:p>
          <a:p>
            <a:pPr marL="621792" lvl="1" eaLnBrk="1" fontAlgn="auto" hangingPunct="1">
              <a:spcBef>
                <a:spcPts val="324"/>
              </a:spcBef>
              <a:spcAft>
                <a:spcPts val="0"/>
              </a:spcAft>
              <a:buFont typeface="Verdana"/>
              <a:buChar char="◦"/>
              <a:defRPr/>
            </a:pPr>
            <a:r>
              <a:rPr lang="en-US" sz="2200" dirty="0" smtClean="0">
                <a:ea typeface="+mn-ea"/>
              </a:rPr>
              <a:t>Include </a:t>
            </a:r>
            <a:r>
              <a:rPr lang="en-US" sz="2200" dirty="0">
                <a:ea typeface="+mn-ea"/>
              </a:rPr>
              <a:t>contact information for external vendors, suppliers, or others who would most likely need to be contacted if </a:t>
            </a:r>
            <a:r>
              <a:rPr lang="en-US" sz="2200" dirty="0" smtClean="0">
                <a:ea typeface="+mn-ea"/>
              </a:rPr>
              <a:t>agency’s COOP plan is activated</a:t>
            </a:r>
            <a:endParaRPr lang="en-US" sz="2200" dirty="0">
              <a:ea typeface="+mn-ea"/>
            </a:endParaRPr>
          </a:p>
          <a:p>
            <a:pPr marL="365760" indent="-256032" eaLnBrk="1" fontAlgn="auto" hangingPunct="1">
              <a:spcAft>
                <a:spcPts val="0"/>
              </a:spcAft>
              <a:buFont typeface="Wingdings 3"/>
              <a:buChar char=""/>
              <a:defRPr/>
            </a:pPr>
            <a:endParaRPr lang="en-US" sz="1800" dirty="0">
              <a:latin typeface="Calibri" charset="0"/>
              <a:ea typeface="+mn-ea"/>
              <a:cs typeface="+mn-cs"/>
            </a:endParaRPr>
          </a:p>
        </p:txBody>
      </p:sp>
      <p:sp>
        <p:nvSpPr>
          <p:cNvPr id="19458" name="Title 1"/>
          <p:cNvSpPr>
            <a:spLocks noGrp="1"/>
          </p:cNvSpPr>
          <p:nvPr>
            <p:ph type="title"/>
          </p:nvPr>
        </p:nvSpPr>
        <p:spPr>
          <a:xfrm>
            <a:off x="457200" y="274638"/>
            <a:ext cx="8229600" cy="1401762"/>
          </a:xfrm>
        </p:spPr>
        <p:txBody>
          <a:bodyPr>
            <a:noAutofit/>
          </a:bodyPr>
          <a:lstStyle/>
          <a:p>
            <a:pPr eaLnBrk="1" fontAlgn="auto" hangingPunct="1">
              <a:spcAft>
                <a:spcPts val="0"/>
              </a:spcAft>
              <a:defRPr/>
            </a:pPr>
            <a:r>
              <a:rPr lang="en-US" sz="3400" dirty="0">
                <a:solidFill>
                  <a:srgbClr val="000000"/>
                </a:solidFill>
                <a:ea typeface="+mj-ea"/>
                <a:cs typeface="+mj-cs"/>
              </a:rPr>
              <a:t>Communications and Essential Functions: </a:t>
            </a:r>
            <a:r>
              <a:rPr lang="en-US" sz="3400" dirty="0" smtClean="0">
                <a:solidFill>
                  <a:srgbClr val="000000"/>
                </a:solidFill>
                <a:ea typeface="+mj-ea"/>
                <a:cs typeface="+mj-cs"/>
              </a:rPr>
              <a:t>Business </a:t>
            </a:r>
            <a:r>
              <a:rPr lang="en-US" sz="3400" dirty="0">
                <a:solidFill>
                  <a:srgbClr val="000000"/>
                </a:solidFill>
                <a:ea typeface="+mj-ea"/>
                <a:cs typeface="+mj-cs"/>
              </a:rPr>
              <a:t>Practices (</a:t>
            </a:r>
            <a:r>
              <a:rPr lang="en-US" sz="3400" dirty="0" smtClean="0">
                <a:solidFill>
                  <a:srgbClr val="000000"/>
                </a:solidFill>
                <a:ea typeface="+mj-ea"/>
                <a:cs typeface="+mj-cs"/>
              </a:rPr>
              <a:t>cont’d</a:t>
            </a:r>
            <a:r>
              <a:rPr lang="en-US" sz="3400" dirty="0">
                <a:solidFill>
                  <a:srgbClr val="000000"/>
                </a:solidFill>
                <a:ea typeface="+mj-ea"/>
                <a:cs typeface="+mj-cs"/>
              </a:rPr>
              <a:t>)</a:t>
            </a:r>
          </a:p>
        </p:txBody>
      </p:sp>
      <p:pic>
        <p:nvPicPr>
          <p:cNvPr id="43011"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89912DCC-C10F-40BB-9CFA-98235FFF543D}" type="slidenum">
              <a:rPr lang="en-US" altLang="en-US" sz="1000"/>
              <a:pPr eaLnBrk="1" hangingPunct="1"/>
              <a:t>18</a:t>
            </a:fld>
            <a:endParaRPr lang="en-US" altLang="en-US" sz="10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3852862"/>
          </a:xfrm>
        </p:spPr>
        <p:txBody>
          <a:bodyPr>
            <a:normAutofit fontScale="92500" lnSpcReduction="20000"/>
          </a:bodyPr>
          <a:lstStyle/>
          <a:p>
            <a:pPr eaLnBrk="1" hangingPunct="1">
              <a:lnSpc>
                <a:spcPct val="110000"/>
              </a:lnSpc>
              <a:spcBef>
                <a:spcPts val="600"/>
              </a:spcBef>
            </a:pPr>
            <a:r>
              <a:rPr lang="en-US" altLang="en-US" sz="2400" b="1" dirty="0" smtClean="0">
                <a:ea typeface="ＭＳ Ｐゴシック" pitchFamily="34" charset="-128"/>
              </a:rPr>
              <a:t>Examples of additional notification measures to make within 12 hours of activation:</a:t>
            </a:r>
          </a:p>
          <a:p>
            <a:pPr marL="109537" indent="0" eaLnBrk="1" hangingPunct="1">
              <a:lnSpc>
                <a:spcPct val="80000"/>
              </a:lnSpc>
              <a:buNone/>
            </a:pPr>
            <a:endParaRPr lang="en-US" altLang="en-US" sz="2200" b="1" dirty="0" smtClean="0">
              <a:ea typeface="ＭＳ Ｐゴシック" pitchFamily="34" charset="-128"/>
            </a:endParaRPr>
          </a:p>
          <a:p>
            <a:pPr marL="631825" lvl="2" eaLnBrk="1" hangingPunct="1">
              <a:lnSpc>
                <a:spcPct val="90000"/>
              </a:lnSpc>
              <a:buClr>
                <a:schemeClr val="accent1"/>
              </a:buClr>
              <a:buFont typeface="Verdana" panose="020B0604030504040204" pitchFamily="34" charset="0"/>
              <a:buChar char="◦"/>
            </a:pPr>
            <a:r>
              <a:rPr lang="en-US" altLang="en-US" sz="2200" dirty="0" smtClean="0">
                <a:ea typeface="ＭＳ Ｐゴシック" pitchFamily="34" charset="-128"/>
              </a:rPr>
              <a:t>Notify all current active vendors, contractors, and suppliers:</a:t>
            </a:r>
          </a:p>
          <a:p>
            <a:pPr lvl="3" eaLnBrk="1" hangingPunct="1">
              <a:lnSpc>
                <a:spcPct val="90000"/>
              </a:lnSpc>
            </a:pPr>
            <a:r>
              <a:rPr lang="en-US" altLang="en-US" dirty="0" smtClean="0">
                <a:ea typeface="ＭＳ Ｐゴシック" pitchFamily="34" charset="-128"/>
              </a:rPr>
              <a:t>COOP activation</a:t>
            </a:r>
          </a:p>
          <a:p>
            <a:pPr lvl="3" eaLnBrk="1" hangingPunct="1">
              <a:lnSpc>
                <a:spcPct val="110000"/>
              </a:lnSpc>
            </a:pPr>
            <a:r>
              <a:rPr lang="en-US" altLang="en-US" dirty="0" smtClean="0">
                <a:ea typeface="ＭＳ Ｐゴシック" pitchFamily="34" charset="-128"/>
              </a:rPr>
              <a:t>Direction on activities that will need to be altered, suspended, or enhanced</a:t>
            </a:r>
          </a:p>
          <a:p>
            <a:pPr lvl="3" eaLnBrk="1" hangingPunct="1">
              <a:lnSpc>
                <a:spcPct val="80000"/>
              </a:lnSpc>
            </a:pPr>
            <a:endParaRPr lang="en-US" altLang="en-US" dirty="0" smtClean="0">
              <a:ea typeface="ＭＳ Ｐゴシック" pitchFamily="34" charset="-128"/>
            </a:endParaRPr>
          </a:p>
          <a:p>
            <a:pPr marL="631825" lvl="2" eaLnBrk="1" hangingPunct="1">
              <a:buClr>
                <a:schemeClr val="accent1"/>
              </a:buClr>
              <a:buFont typeface="Verdana" panose="020B0604030504040204" pitchFamily="34" charset="0"/>
              <a:buChar char="◦"/>
            </a:pPr>
            <a:r>
              <a:rPr lang="en-US" altLang="en-US" sz="2200" dirty="0" smtClean="0">
                <a:ea typeface="ＭＳ Ｐゴシック" pitchFamily="34" charset="-128"/>
              </a:rPr>
              <a:t>As appropriate and necessary, notify primary points of contact for surrounding organizations &amp; jurisdictions:</a:t>
            </a:r>
          </a:p>
          <a:p>
            <a:pPr lvl="3" eaLnBrk="1" hangingPunct="1">
              <a:lnSpc>
                <a:spcPct val="110000"/>
              </a:lnSpc>
              <a:buClr>
                <a:srgbClr val="FF0000"/>
              </a:buClr>
            </a:pPr>
            <a:r>
              <a:rPr lang="en-US" altLang="en-US" dirty="0" smtClean="0">
                <a:solidFill>
                  <a:prstClr val="black"/>
                </a:solidFill>
                <a:ea typeface="ＭＳ Ｐゴシック" pitchFamily="34" charset="-128"/>
              </a:rPr>
              <a:t>COOP activation</a:t>
            </a:r>
          </a:p>
          <a:p>
            <a:pPr lvl="3" eaLnBrk="1" hangingPunct="1">
              <a:lnSpc>
                <a:spcPct val="110000"/>
              </a:lnSpc>
              <a:buClr>
                <a:srgbClr val="FF0000"/>
              </a:buClr>
            </a:pPr>
            <a:r>
              <a:rPr lang="en-US" altLang="en-US" dirty="0" smtClean="0">
                <a:solidFill>
                  <a:prstClr val="black"/>
                </a:solidFill>
                <a:ea typeface="ＭＳ Ｐゴシック" pitchFamily="34" charset="-128"/>
              </a:rPr>
              <a:t>Any potential consequences</a:t>
            </a:r>
          </a:p>
          <a:p>
            <a:pPr lvl="3" eaLnBrk="1" hangingPunct="1">
              <a:lnSpc>
                <a:spcPct val="110000"/>
              </a:lnSpc>
              <a:buClr>
                <a:srgbClr val="FF0000"/>
              </a:buClr>
            </a:pPr>
            <a:r>
              <a:rPr lang="en-US" altLang="en-US" dirty="0" smtClean="0">
                <a:solidFill>
                  <a:prstClr val="black"/>
                </a:solidFill>
                <a:ea typeface="ＭＳ Ｐゴシック" pitchFamily="34" charset="-128"/>
              </a:rPr>
              <a:t>Planned alternate actions that might be required               until normal operations can be restored</a:t>
            </a:r>
            <a:endParaRPr lang="en-US" altLang="en-US" dirty="0">
              <a:solidFill>
                <a:prstClr val="black"/>
              </a:solidFill>
              <a:ea typeface="ＭＳ Ｐゴシック" pitchFamily="34" charset="-128"/>
            </a:endParaRPr>
          </a:p>
        </p:txBody>
      </p:sp>
      <p:sp>
        <p:nvSpPr>
          <p:cNvPr id="3" name="Title 2"/>
          <p:cNvSpPr>
            <a:spLocks noGrp="1"/>
          </p:cNvSpPr>
          <p:nvPr>
            <p:ph type="title"/>
          </p:nvPr>
        </p:nvSpPr>
        <p:spPr/>
        <p:txBody>
          <a:bodyPr>
            <a:noAutofit/>
          </a:bodyPr>
          <a:lstStyle/>
          <a:p>
            <a:pPr eaLnBrk="1" fontAlgn="auto" hangingPunct="1">
              <a:spcAft>
                <a:spcPts val="0"/>
              </a:spcAft>
              <a:defRPr/>
            </a:pPr>
            <a:r>
              <a:rPr lang="en-US" sz="3200" dirty="0">
                <a:solidFill>
                  <a:srgbClr val="000000"/>
                </a:solidFill>
                <a:ea typeface="+mj-ea"/>
                <a:cs typeface="+mj-cs"/>
              </a:rPr>
              <a:t>Communications and Essential Functions: Business Practices (cont’d)</a:t>
            </a:r>
            <a:endParaRPr lang="en-US" sz="3200" dirty="0">
              <a:ea typeface="+mj-ea"/>
              <a:cs typeface="+mj-cs"/>
            </a:endParaRPr>
          </a:p>
        </p:txBody>
      </p:sp>
      <p:pic>
        <p:nvPicPr>
          <p:cNvPr id="45059"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ACD81117-3016-4847-971E-19504C045FC2}" type="slidenum">
              <a:rPr lang="en-US" altLang="en-US" sz="1000"/>
              <a:pPr eaLnBrk="1" hangingPunct="1"/>
              <a:t>19</a:t>
            </a:fld>
            <a:endParaRPr lang="en-US" altLang="en-US" sz="10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eaLnBrk="1" hangingPunct="1">
              <a:defRPr/>
            </a:pPr>
            <a:r>
              <a:rPr lang="en-US" sz="4300" dirty="0">
                <a:solidFill>
                  <a:prstClr val="black"/>
                </a:solidFill>
                <a:effectLst/>
              </a:rPr>
              <a:t/>
            </a:r>
            <a:br>
              <a:rPr lang="en-US" sz="4300" dirty="0">
                <a:solidFill>
                  <a:prstClr val="black"/>
                </a:solidFill>
                <a:effectLst/>
              </a:rPr>
            </a:br>
            <a:endParaRPr lang="en-US" sz="4300" dirty="0"/>
          </a:p>
        </p:txBody>
      </p:sp>
      <p:sp>
        <p:nvSpPr>
          <p:cNvPr id="15362" name="Subtitle 2"/>
          <p:cNvSpPr>
            <a:spLocks noGrp="1"/>
          </p:cNvSpPr>
          <p:nvPr>
            <p:ph type="subTitle" idx="1"/>
          </p:nvPr>
        </p:nvSpPr>
        <p:spPr>
          <a:xfrm>
            <a:off x="685800" y="3611563"/>
            <a:ext cx="7772400" cy="1200150"/>
          </a:xfrm>
        </p:spPr>
        <p:txBody>
          <a:bodyPr/>
          <a:lstStyle/>
          <a:p>
            <a:pPr marR="0"/>
            <a:r>
              <a:rPr lang="en-US" altLang="en-US" sz="3600" smtClean="0">
                <a:ea typeface="ＭＳ Ｐゴシック" pitchFamily="34" charset="-128"/>
              </a:rPr>
              <a:t>CPP</a:t>
            </a:r>
          </a:p>
        </p:txBody>
      </p:sp>
      <p:pic>
        <p:nvPicPr>
          <p:cNvPr id="15363" name="Picture 2"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2388"/>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447800" y="3105150"/>
            <a:ext cx="6172200" cy="1755775"/>
          </a:xfrm>
          <a:prstGeom prst="rect">
            <a:avLst/>
          </a:prstGeom>
        </p:spPr>
        <p:txBody>
          <a:bodyPr>
            <a:spAutoFit/>
          </a:bodyPr>
          <a:lstStyle/>
          <a:p>
            <a:pPr algn="ctr" fontAlgn="auto">
              <a:spcBef>
                <a:spcPts val="0"/>
              </a:spcBef>
              <a:spcAft>
                <a:spcPts val="0"/>
              </a:spcAft>
              <a:defRPr/>
            </a:pPr>
            <a:r>
              <a:rPr lang="en-US" sz="3600" b="1" dirty="0" smtClean="0">
                <a:solidFill>
                  <a:prstClr val="black"/>
                </a:solidFill>
                <a:latin typeface="Lucida Sans Unicode"/>
                <a:ea typeface="+mn-ea"/>
              </a:rPr>
              <a:t>COOP Communication </a:t>
            </a:r>
            <a:r>
              <a:rPr lang="en-US" sz="3600" b="1" dirty="0">
                <a:solidFill>
                  <a:prstClr val="black"/>
                </a:solidFill>
                <a:latin typeface="Lucida Sans Unicode"/>
                <a:ea typeface="+mn-ea"/>
              </a:rPr>
              <a:t>and </a:t>
            </a:r>
            <a:r>
              <a:rPr lang="en-US" sz="3600" b="1" dirty="0" smtClean="0">
                <a:solidFill>
                  <a:prstClr val="black"/>
                </a:solidFill>
                <a:latin typeface="Lucida Sans Unicode"/>
                <a:ea typeface="+mn-ea"/>
              </a:rPr>
              <a:t>Notification Processes</a:t>
            </a:r>
            <a:endParaRPr lang="en-US" sz="3600" b="1" dirty="0">
              <a:solidFill>
                <a:prstClr val="black"/>
              </a:solidFill>
              <a:latin typeface="Lucida Sans Unicode"/>
              <a:ea typeface="+mn-ea"/>
            </a:endParaRPr>
          </a:p>
          <a:p>
            <a:pPr algn="ctr" fontAlgn="auto">
              <a:spcBef>
                <a:spcPts val="0"/>
              </a:spcBef>
              <a:spcAft>
                <a:spcPts val="0"/>
              </a:spcAft>
              <a:defRPr/>
            </a:pPr>
            <a:r>
              <a:rPr lang="en-US" sz="3600" b="1" dirty="0" smtClean="0">
                <a:solidFill>
                  <a:prstClr val="black"/>
                </a:solidFill>
                <a:latin typeface="Lucida Sans Unicode"/>
                <a:ea typeface="+mn-ea"/>
              </a:rPr>
              <a:t>February 20, 2014</a:t>
            </a:r>
            <a:endParaRPr lang="en-US" sz="3600" b="1" dirty="0">
              <a:solidFill>
                <a:prstClr val="black"/>
              </a:solidFill>
              <a:latin typeface="Lucida Sans Unicode"/>
              <a:ea typeface="+mn-ea"/>
            </a:endParaRPr>
          </a:p>
        </p:txBody>
      </p:sp>
      <p:sp>
        <p:nvSpPr>
          <p:cNvPr id="5" name="Rectangle 4"/>
          <p:cNvSpPr/>
          <p:nvPr/>
        </p:nvSpPr>
        <p:spPr>
          <a:xfrm>
            <a:off x="0" y="5638800"/>
            <a:ext cx="8839200" cy="1016000"/>
          </a:xfrm>
          <a:prstGeom prst="rect">
            <a:avLst/>
          </a:prstGeom>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endParaRPr lang="en-US" altLang="en-US" sz="1800" b="1" i="1">
              <a:solidFill>
                <a:schemeClr val="tx2"/>
              </a:solidFill>
            </a:endParaRPr>
          </a:p>
          <a:p>
            <a:pPr algn="ctr" eaLnBrk="1" hangingPunct="1"/>
            <a:endParaRPr lang="en-US" altLang="en-US" sz="1800" b="1" i="1">
              <a:solidFill>
                <a:schemeClr val="tx2"/>
              </a:solidFill>
            </a:endParaRPr>
          </a:p>
          <a:p>
            <a:pPr algn="ctr" eaLnBrk="1" hangingPunct="1"/>
            <a:r>
              <a:rPr lang="en-US" altLang="en-US" b="1" i="1">
                <a:solidFill>
                  <a:schemeClr val="tx2"/>
                </a:solidFill>
                <a:latin typeface="Lucida Sans Unicode" pitchFamily="34" charset="0"/>
              </a:rPr>
              <a:t>“</a:t>
            </a:r>
            <a:r>
              <a:rPr lang="en-US" altLang="ja-JP" b="1" i="1">
                <a:solidFill>
                  <a:schemeClr val="tx2"/>
                </a:solidFill>
                <a:latin typeface="Lucida Sans Unicode" pitchFamily="34" charset="0"/>
              </a:rPr>
              <a:t>A Prepared Marylander Creates a Resilient Maryland</a:t>
            </a:r>
            <a:r>
              <a:rPr lang="en-US" altLang="en-US" b="1" i="1">
                <a:solidFill>
                  <a:schemeClr val="tx2"/>
                </a:solidFill>
                <a:latin typeface="Lucida Sans Unicode" pitchFamily="34" charset="0"/>
              </a:rPr>
              <a:t>”</a:t>
            </a:r>
          </a:p>
        </p:txBody>
      </p:sp>
      <p:sp>
        <p:nvSpPr>
          <p:cNvPr id="1536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5447171-4C4D-4D64-AED1-AEE45780A9C0}" type="slidenum">
              <a:rPr lang="en-US" altLang="en-US" sz="1000">
                <a:solidFill>
                  <a:srgbClr val="FFFFFF"/>
                </a:solidFill>
              </a:rPr>
              <a:pPr eaLnBrk="1" hangingPunct="1"/>
              <a:t>2</a:t>
            </a:fld>
            <a:endParaRPr lang="en-US" altLang="en-US" sz="1000">
              <a:solidFill>
                <a:srgbClr val="FFFFFF"/>
              </a:solidFill>
            </a:endParaRPr>
          </a:p>
        </p:txBody>
      </p:sp>
    </p:spTree>
    <p:extLst>
      <p:ext uri="{BB962C8B-B14F-4D97-AF65-F5344CB8AC3E}">
        <p14:creationId xmlns:p14="http://schemas.microsoft.com/office/powerpoint/2010/main" val="15308153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Content Placeholder 2"/>
          <p:cNvSpPr>
            <a:spLocks noGrp="1"/>
          </p:cNvSpPr>
          <p:nvPr>
            <p:ph idx="1"/>
          </p:nvPr>
        </p:nvSpPr>
        <p:spPr>
          <a:xfrm>
            <a:off x="457200" y="1371600"/>
            <a:ext cx="8229600" cy="4754563"/>
          </a:xfrm>
        </p:spPr>
        <p:txBody>
          <a:bodyPr/>
          <a:lstStyle/>
          <a:p>
            <a:pPr marL="171450" indent="-171450" eaLnBrk="1" hangingPunct="1">
              <a:buFont typeface="Wingdings 3" panose="05040102010807070707" pitchFamily="18" charset="2"/>
              <a:buChar char="}"/>
            </a:pPr>
            <a:endParaRPr lang="en-US" altLang="en-US" sz="1000" b="1" dirty="0" smtClean="0">
              <a:latin typeface="Calibri" pitchFamily="34" charset="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Identify key personnel (decision makers)</a:t>
            </a:r>
          </a:p>
          <a:p>
            <a:pPr marL="541338" lvl="1" indent="-285750" eaLnBrk="1" hangingPunct="1">
              <a:buSzPct val="90000"/>
              <a:buFont typeface="Wingdings 3" panose="05040102010807070707" pitchFamily="18" charset="2"/>
              <a:buChar char="}"/>
            </a:pPr>
            <a:endParaRPr lang="en-US" altLang="en-US" sz="1500" dirty="0" smtClean="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May relate to Order of Succession/Delegations of Authority</a:t>
            </a:r>
          </a:p>
          <a:p>
            <a:pPr marL="541338" lvl="1" indent="-285750" eaLnBrk="1" hangingPunct="1">
              <a:buSzPct val="90000"/>
              <a:buFont typeface="Wingdings 3" panose="05040102010807070707" pitchFamily="18" charset="2"/>
              <a:buChar char="}"/>
            </a:pPr>
            <a:endParaRPr lang="en-US" altLang="en-US" sz="1500" dirty="0" smtClean="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Have employee contact roster kept in convenient method</a:t>
            </a:r>
          </a:p>
          <a:p>
            <a:pPr marL="541338" lvl="1" indent="-285750" eaLnBrk="1" hangingPunct="1">
              <a:buSzPct val="90000"/>
              <a:buFont typeface="Wingdings 3" panose="05040102010807070707" pitchFamily="18" charset="2"/>
              <a:buChar char="}"/>
            </a:pPr>
            <a:endParaRPr lang="en-US" altLang="en-US" sz="1500" dirty="0" smtClean="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Verify redundancy</a:t>
            </a:r>
          </a:p>
          <a:p>
            <a:pPr marL="541338" lvl="1" indent="-285750" eaLnBrk="1" hangingPunct="1">
              <a:buSzPct val="90000"/>
              <a:buFont typeface="Wingdings 3" panose="05040102010807070707" pitchFamily="18" charset="2"/>
              <a:buChar char="}"/>
            </a:pPr>
            <a:endParaRPr lang="en-US" altLang="en-US" sz="1500" dirty="0" smtClean="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Activation considerations</a:t>
            </a:r>
          </a:p>
          <a:p>
            <a:pPr marL="541338" lvl="1" indent="-285750" eaLnBrk="1" hangingPunct="1">
              <a:buSzPct val="90000"/>
              <a:buFont typeface="Wingdings 3" panose="05040102010807070707" pitchFamily="18" charset="2"/>
              <a:buChar char="}"/>
            </a:pPr>
            <a:endParaRPr lang="en-US" altLang="en-US" sz="1500" dirty="0" smtClean="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Plan to notify key personnel</a:t>
            </a:r>
          </a:p>
          <a:p>
            <a:pPr marL="541338" lvl="1" indent="-285750" eaLnBrk="1" hangingPunct="1">
              <a:buSzPct val="90000"/>
              <a:buFont typeface="Wingdings 3" panose="05040102010807070707" pitchFamily="18" charset="2"/>
              <a:buChar char="}"/>
            </a:pPr>
            <a:endParaRPr lang="en-US" altLang="en-US" sz="1500" dirty="0" smtClean="0">
              <a:ea typeface="ＭＳ Ｐゴシック" pitchFamily="34" charset="-128"/>
            </a:endParaRPr>
          </a:p>
          <a:p>
            <a:pPr marL="598488" lvl="1" indent="-342900" eaLnBrk="1" hangingPunct="1">
              <a:buSzPct val="90000"/>
              <a:buFont typeface="Wingdings 3" panose="05040102010807070707" pitchFamily="18" charset="2"/>
              <a:buChar char="}"/>
            </a:pPr>
            <a:r>
              <a:rPr lang="en-US" altLang="en-US" sz="2000" dirty="0" smtClean="0">
                <a:ea typeface="ＭＳ Ｐゴシック" pitchFamily="34" charset="-128"/>
              </a:rPr>
              <a:t> Plan to notify all personnel</a:t>
            </a:r>
          </a:p>
          <a:p>
            <a:pPr marL="0" indent="0" eaLnBrk="1" hangingPunct="1"/>
            <a:endParaRPr lang="en-US" altLang="en-US" sz="2400" dirty="0" smtClean="0">
              <a:latin typeface="Calibri" pitchFamily="34" charset="0"/>
              <a:ea typeface="ＭＳ Ｐゴシック" pitchFamily="34" charset="-128"/>
            </a:endParaRPr>
          </a:p>
        </p:txBody>
      </p:sp>
      <p:sp>
        <p:nvSpPr>
          <p:cNvPr id="20482" name="Title 1"/>
          <p:cNvSpPr>
            <a:spLocks noGrp="1"/>
          </p:cNvSpPr>
          <p:nvPr>
            <p:ph type="title"/>
          </p:nvPr>
        </p:nvSpPr>
        <p:spPr/>
        <p:txBody>
          <a:bodyPr/>
          <a:lstStyle/>
          <a:p>
            <a:pPr eaLnBrk="1" fontAlgn="auto" hangingPunct="1">
              <a:spcAft>
                <a:spcPts val="0"/>
              </a:spcAft>
              <a:defRPr/>
            </a:pPr>
            <a:r>
              <a:rPr lang="en-US" sz="3600" dirty="0" smtClean="0">
                <a:solidFill>
                  <a:srgbClr val="000000"/>
                </a:solidFill>
                <a:latin typeface="+mn-lt"/>
                <a:ea typeface="+mj-ea"/>
                <a:cs typeface="+mj-cs"/>
              </a:rPr>
              <a:t>Communications </a:t>
            </a:r>
            <a:r>
              <a:rPr lang="en-US" sz="3600" dirty="0">
                <a:solidFill>
                  <a:srgbClr val="000000"/>
                </a:solidFill>
                <a:latin typeface="+mn-lt"/>
                <a:ea typeface="+mj-ea"/>
                <a:cs typeface="+mj-cs"/>
              </a:rPr>
              <a:t>Plan</a:t>
            </a:r>
          </a:p>
        </p:txBody>
      </p:sp>
      <p:pic>
        <p:nvPicPr>
          <p:cNvPr id="4710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6C535DA-0ACD-44E5-A944-0E65015F767E}" type="slidenum">
              <a:rPr lang="en-US" altLang="en-US" sz="1000"/>
              <a:pPr eaLnBrk="1" hangingPunct="1"/>
              <a:t>20</a:t>
            </a:fld>
            <a:endParaRPr lang="en-US" altLang="en-US" sz="10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p:txBody>
          <a:bodyPr/>
          <a:lstStyle/>
          <a:p>
            <a:pPr marL="365760" indent="-256032" eaLnBrk="1" fontAlgn="auto" hangingPunct="1">
              <a:lnSpc>
                <a:spcPct val="90000"/>
              </a:lnSpc>
              <a:spcAft>
                <a:spcPts val="0"/>
              </a:spcAft>
              <a:buFont typeface="Wingdings 3"/>
              <a:buChar char=""/>
              <a:defRPr/>
            </a:pPr>
            <a:r>
              <a:rPr lang="en-US" altLang="en-US" sz="2200" dirty="0"/>
              <a:t>Develop and maintain a communication plan for all employees:</a:t>
            </a:r>
          </a:p>
          <a:p>
            <a:pPr marL="621792" lvl="1" eaLnBrk="1" fontAlgn="auto" hangingPunct="1">
              <a:lnSpc>
                <a:spcPct val="90000"/>
              </a:lnSpc>
              <a:spcBef>
                <a:spcPts val="324"/>
              </a:spcBef>
              <a:spcAft>
                <a:spcPts val="0"/>
              </a:spcAft>
              <a:buFont typeface="Verdana"/>
              <a:buChar char="◦"/>
              <a:defRPr/>
            </a:pPr>
            <a:r>
              <a:rPr lang="en-US" altLang="en-US" sz="2100" dirty="0"/>
              <a:t>Regular, accurate, and effective communications to all employees</a:t>
            </a:r>
          </a:p>
          <a:p>
            <a:pPr marL="621792" lvl="1" eaLnBrk="1" fontAlgn="auto" hangingPunct="1">
              <a:lnSpc>
                <a:spcPct val="90000"/>
              </a:lnSpc>
              <a:spcBef>
                <a:spcPts val="324"/>
              </a:spcBef>
              <a:spcAft>
                <a:spcPts val="0"/>
              </a:spcAft>
              <a:buFont typeface="Verdana"/>
              <a:buChar char="◦"/>
              <a:defRPr/>
            </a:pPr>
            <a:r>
              <a:rPr lang="en-US" altLang="en-US" sz="2100" dirty="0"/>
              <a:t>Updating information as necessary</a:t>
            </a:r>
          </a:p>
          <a:p>
            <a:pPr marL="621792" lvl="1" eaLnBrk="1" fontAlgn="auto" hangingPunct="1">
              <a:lnSpc>
                <a:spcPct val="90000"/>
              </a:lnSpc>
              <a:spcBef>
                <a:spcPts val="324"/>
              </a:spcBef>
              <a:spcAft>
                <a:spcPts val="0"/>
              </a:spcAft>
              <a:buFont typeface="Verdana"/>
              <a:buChar char="◦"/>
              <a:defRPr/>
            </a:pPr>
            <a:r>
              <a:rPr lang="en-US" altLang="en-US" sz="2100" dirty="0"/>
              <a:t>Procedures for securing worksite</a:t>
            </a:r>
          </a:p>
          <a:p>
            <a:pPr marL="621792" lvl="1" eaLnBrk="1" fontAlgn="auto" hangingPunct="1">
              <a:lnSpc>
                <a:spcPct val="90000"/>
              </a:lnSpc>
              <a:spcBef>
                <a:spcPts val="324"/>
              </a:spcBef>
              <a:spcAft>
                <a:spcPts val="0"/>
              </a:spcAft>
              <a:buFont typeface="Verdana"/>
              <a:buChar char="◦"/>
              <a:defRPr/>
            </a:pPr>
            <a:r>
              <a:rPr lang="en-US" altLang="en-US" sz="2100" dirty="0"/>
              <a:t>Provisions for safeguard of vital </a:t>
            </a:r>
            <a:r>
              <a:rPr lang="en-US" altLang="en-US" sz="2100" dirty="0" smtClean="0"/>
              <a:t>records</a:t>
            </a:r>
          </a:p>
          <a:p>
            <a:pPr marL="393192" lvl="1" indent="0" eaLnBrk="1" fontAlgn="auto" hangingPunct="1">
              <a:lnSpc>
                <a:spcPct val="90000"/>
              </a:lnSpc>
              <a:spcBef>
                <a:spcPts val="324"/>
              </a:spcBef>
              <a:spcAft>
                <a:spcPts val="0"/>
              </a:spcAft>
              <a:buNone/>
              <a:defRPr/>
            </a:pPr>
            <a:endParaRPr lang="en-US" altLang="en-US" sz="2100" dirty="0"/>
          </a:p>
          <a:p>
            <a:pPr marL="365760" indent="-256032" eaLnBrk="1" fontAlgn="auto" hangingPunct="1">
              <a:lnSpc>
                <a:spcPct val="90000"/>
              </a:lnSpc>
              <a:spcAft>
                <a:spcPts val="0"/>
              </a:spcAft>
              <a:buFont typeface="Wingdings 3"/>
              <a:buChar char=""/>
              <a:defRPr/>
            </a:pPr>
            <a:r>
              <a:rPr lang="en-US" altLang="en-US" sz="2200" dirty="0"/>
              <a:t>Employees must be kept informed during emergencies whether they work at the alternate site or </a:t>
            </a:r>
            <a:r>
              <a:rPr lang="en-US" altLang="en-US" sz="2200" dirty="0" smtClean="0"/>
              <a:t>not</a:t>
            </a:r>
          </a:p>
          <a:p>
            <a:pPr marL="109728" indent="0" eaLnBrk="1" fontAlgn="auto" hangingPunct="1">
              <a:lnSpc>
                <a:spcPct val="90000"/>
              </a:lnSpc>
              <a:spcAft>
                <a:spcPts val="0"/>
              </a:spcAft>
              <a:buNone/>
              <a:defRPr/>
            </a:pPr>
            <a:r>
              <a:rPr lang="en-US" altLang="en-US" sz="2200" dirty="0" smtClean="0"/>
              <a:t>  </a:t>
            </a:r>
            <a:endParaRPr lang="en-US" altLang="en-US" sz="2200" dirty="0"/>
          </a:p>
          <a:p>
            <a:pPr marL="365760" indent="-256032" eaLnBrk="1" fontAlgn="auto" hangingPunct="1">
              <a:lnSpc>
                <a:spcPct val="90000"/>
              </a:lnSpc>
              <a:spcAft>
                <a:spcPts val="0"/>
              </a:spcAft>
              <a:buFont typeface="Wingdings 3"/>
              <a:buChar char=""/>
              <a:defRPr/>
            </a:pPr>
            <a:r>
              <a:rPr lang="en-US" altLang="en-US" sz="2200" dirty="0"/>
              <a:t>Poor emergency communications can lead to unnecessary anxiety or indifference in the </a:t>
            </a:r>
            <a:r>
              <a:rPr lang="en-US" altLang="en-US" sz="2200" dirty="0" smtClean="0"/>
              <a:t>       workforce</a:t>
            </a:r>
            <a:endParaRPr lang="en-US" altLang="en-US" sz="2200" dirty="0"/>
          </a:p>
          <a:p>
            <a:pPr>
              <a:buFont typeface="Wingdings 3" charset="0"/>
              <a:buChar char=""/>
              <a:defRPr/>
            </a:pPr>
            <a:endParaRPr lang="en-US" dirty="0"/>
          </a:p>
        </p:txBody>
      </p:sp>
      <p:sp>
        <p:nvSpPr>
          <p:cNvPr id="3" name="Title 2"/>
          <p:cNvSpPr>
            <a:spLocks noGrp="1"/>
          </p:cNvSpPr>
          <p:nvPr>
            <p:ph type="title"/>
          </p:nvPr>
        </p:nvSpPr>
        <p:spPr/>
        <p:txBody>
          <a:bodyPr/>
          <a:lstStyle/>
          <a:p>
            <a:pPr>
              <a:defRPr/>
            </a:pPr>
            <a:r>
              <a:rPr lang="en-US" sz="3600" dirty="0">
                <a:solidFill>
                  <a:srgbClr val="000000"/>
                </a:solidFill>
              </a:rPr>
              <a:t>Communications Plan (cont’d)</a:t>
            </a:r>
            <a:endParaRPr lang="en-US" dirty="0"/>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72952B8F-A0D1-4E6E-8C4B-F1D82526C8A1}" type="slidenum">
              <a:rPr lang="en-US" altLang="en-US" sz="1000"/>
              <a:pPr eaLnBrk="1" hangingPunct="1"/>
              <a:t>21</a:t>
            </a:fld>
            <a:endParaRPr lang="en-US" altLang="en-US" sz="10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2"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7" name="Content Placeholder 2"/>
          <p:cNvSpPr>
            <a:spLocks noGrp="1"/>
          </p:cNvSpPr>
          <p:nvPr>
            <p:ph idx="1"/>
          </p:nvPr>
        </p:nvSpPr>
        <p:spPr/>
        <p:txBody>
          <a:bodyPr/>
          <a:lstStyle/>
          <a:p>
            <a:pPr eaLnBrk="1" hangingPunct="1"/>
            <a:r>
              <a:rPr lang="en-US" altLang="en-US" sz="2200" dirty="0" smtClean="0">
                <a:ea typeface="ＭＳ Ｐゴシック" pitchFamily="34" charset="-128"/>
              </a:rPr>
              <a:t>All employees need to be informed during the course of an emergency so that they can be ready to go back to work when recalled or to support their agencies’</a:t>
            </a:r>
            <a:r>
              <a:rPr lang="en-US" altLang="ja-JP" sz="2200" dirty="0" smtClean="0">
                <a:ea typeface="ＭＳ Ｐゴシック" pitchFamily="34" charset="-128"/>
              </a:rPr>
              <a:t> efforts from home</a:t>
            </a:r>
          </a:p>
          <a:p>
            <a:pPr marL="109537" indent="0" eaLnBrk="1" hangingPunct="1">
              <a:buNone/>
            </a:pPr>
            <a:r>
              <a:rPr lang="en-US" altLang="ja-JP" sz="2200" dirty="0" smtClean="0">
                <a:ea typeface="ＭＳ Ｐゴシック" pitchFamily="34" charset="-128"/>
              </a:rPr>
              <a:t>  </a:t>
            </a:r>
          </a:p>
          <a:p>
            <a:pPr eaLnBrk="1" hangingPunct="1"/>
            <a:r>
              <a:rPr lang="en-US" altLang="en-US" sz="2200" dirty="0" smtClean="0">
                <a:ea typeface="ＭＳ Ｐゴシック" pitchFamily="34" charset="-128"/>
              </a:rPr>
              <a:t>In a COOP event, most employees will be expected to:</a:t>
            </a:r>
          </a:p>
          <a:p>
            <a:pPr lvl="1" eaLnBrk="1" hangingPunct="1"/>
            <a:r>
              <a:rPr lang="en-US" altLang="en-US" sz="2000" dirty="0" smtClean="0">
                <a:ea typeface="ＭＳ Ｐゴシック" pitchFamily="34" charset="-128"/>
              </a:rPr>
              <a:t>Go home</a:t>
            </a:r>
          </a:p>
          <a:p>
            <a:pPr lvl="1" eaLnBrk="1" hangingPunct="1"/>
            <a:r>
              <a:rPr lang="en-US" altLang="en-US" sz="2000" dirty="0" smtClean="0">
                <a:ea typeface="ＭＳ Ｐゴシック" pitchFamily="34" charset="-128"/>
              </a:rPr>
              <a:t>Remain available </a:t>
            </a:r>
          </a:p>
          <a:p>
            <a:pPr lvl="1" eaLnBrk="1" hangingPunct="1"/>
            <a:r>
              <a:rPr lang="en-US" altLang="en-US" sz="2000" dirty="0" smtClean="0">
                <a:ea typeface="ＭＳ Ｐゴシック" pitchFamily="34" charset="-128"/>
              </a:rPr>
              <a:t>Wait for further directions</a:t>
            </a:r>
          </a:p>
          <a:p>
            <a:pPr lvl="1" eaLnBrk="1" hangingPunct="1"/>
            <a:r>
              <a:rPr lang="en-US" altLang="en-US" sz="2000" dirty="0" smtClean="0">
                <a:ea typeface="ＭＳ Ｐゴシック" pitchFamily="34" charset="-128"/>
              </a:rPr>
              <a:t>Management</a:t>
            </a:r>
            <a:r>
              <a:rPr lang="ja-JP" altLang="en-US" sz="2000" dirty="0" smtClean="0">
                <a:ea typeface="ＭＳ Ｐゴシック" pitchFamily="34" charset="-128"/>
              </a:rPr>
              <a:t>’</a:t>
            </a:r>
            <a:r>
              <a:rPr lang="en-US" altLang="ja-JP" sz="2000" dirty="0" smtClean="0">
                <a:ea typeface="ＭＳ Ｐゴシック" pitchFamily="34" charset="-128"/>
              </a:rPr>
              <a:t>s responsibility to know where all employees are and how to contact them</a:t>
            </a:r>
            <a:endParaRPr lang="en-US" altLang="en-US" sz="2000" dirty="0" smtClean="0">
              <a:ea typeface="ＭＳ Ｐゴシック" pitchFamily="34" charset="-128"/>
            </a:endParaRPr>
          </a:p>
        </p:txBody>
      </p:sp>
      <p:sp>
        <p:nvSpPr>
          <p:cNvPr id="22530"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Employee Communication</a:t>
            </a:r>
          </a:p>
        </p:txBody>
      </p:sp>
      <p:sp>
        <p:nvSpPr>
          <p:cNvPr id="5018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1A63ED88-1F46-4CED-8E54-AFA85797F1A8}" type="slidenum">
              <a:rPr lang="en-US" altLang="en-US" sz="1000"/>
              <a:pPr eaLnBrk="1" hangingPunct="1"/>
              <a:t>22</a:t>
            </a:fld>
            <a:endParaRPr lang="en-US" altLang="en-US" sz="10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Content Placeholder 2"/>
          <p:cNvSpPr>
            <a:spLocks noGrp="1"/>
          </p:cNvSpPr>
          <p:nvPr>
            <p:ph idx="1"/>
          </p:nvPr>
        </p:nvSpPr>
        <p:spPr/>
        <p:txBody>
          <a:bodyPr/>
          <a:lstStyle/>
          <a:p>
            <a:pPr eaLnBrk="1" hangingPunct="1">
              <a:buFont typeface="Wingdings 3" charset="0"/>
              <a:buChar char=""/>
              <a:defRPr/>
            </a:pPr>
            <a:r>
              <a:rPr lang="en-US" sz="2800" b="1" dirty="0"/>
              <a:t>Tell non-essential members:</a:t>
            </a:r>
          </a:p>
          <a:p>
            <a:pPr lvl="1" eaLnBrk="1" hangingPunct="1">
              <a:buFont typeface="Verdana" charset="0"/>
              <a:buChar char="◦"/>
              <a:defRPr/>
            </a:pPr>
            <a:r>
              <a:rPr lang="en-US" sz="2400" dirty="0"/>
              <a:t>Where to </a:t>
            </a:r>
            <a:r>
              <a:rPr lang="en-US" sz="2400" dirty="0" smtClean="0"/>
              <a:t>go</a:t>
            </a:r>
          </a:p>
          <a:p>
            <a:pPr lvl="1" eaLnBrk="1" hangingPunct="1">
              <a:buFont typeface="Verdana" charset="0"/>
              <a:buChar char="◦"/>
              <a:defRPr/>
            </a:pPr>
            <a:endParaRPr lang="en-US" sz="2400" dirty="0"/>
          </a:p>
          <a:p>
            <a:pPr lvl="1" eaLnBrk="1" hangingPunct="1">
              <a:buFont typeface="Verdana" charset="0"/>
              <a:buChar char="◦"/>
              <a:defRPr/>
            </a:pPr>
            <a:r>
              <a:rPr lang="en-US" sz="2400" dirty="0"/>
              <a:t>What to do (alternate assignments for non-emergency employees</a:t>
            </a:r>
            <a:r>
              <a:rPr lang="en-US" sz="2400" dirty="0" smtClean="0"/>
              <a:t>)</a:t>
            </a:r>
          </a:p>
          <a:p>
            <a:pPr lvl="1" eaLnBrk="1" hangingPunct="1">
              <a:buFont typeface="Verdana" charset="0"/>
              <a:buChar char="◦"/>
              <a:defRPr/>
            </a:pPr>
            <a:endParaRPr lang="en-US" sz="2400" dirty="0"/>
          </a:p>
          <a:p>
            <a:pPr lvl="1" eaLnBrk="1" hangingPunct="1">
              <a:buFont typeface="Verdana" charset="0"/>
              <a:buChar char="◦"/>
              <a:defRPr/>
            </a:pPr>
            <a:r>
              <a:rPr lang="en-US" sz="2400" dirty="0"/>
              <a:t>Include employee accountability </a:t>
            </a:r>
            <a:r>
              <a:rPr lang="en-US" sz="2400" dirty="0" smtClean="0"/>
              <a:t>procedures</a:t>
            </a:r>
          </a:p>
          <a:p>
            <a:pPr lvl="1" eaLnBrk="1" hangingPunct="1">
              <a:buFont typeface="Verdana" charset="0"/>
              <a:buChar char="◦"/>
              <a:defRPr/>
            </a:pPr>
            <a:endParaRPr lang="en-US" sz="2400" dirty="0"/>
          </a:p>
          <a:p>
            <a:pPr lvl="1" eaLnBrk="1" hangingPunct="1">
              <a:buFont typeface="Verdana" charset="0"/>
              <a:buChar char="◦"/>
              <a:defRPr/>
            </a:pPr>
            <a:r>
              <a:rPr lang="en-US" sz="2400" dirty="0"/>
              <a:t>Include recall/activation procedures</a:t>
            </a:r>
          </a:p>
          <a:p>
            <a:pPr eaLnBrk="1" hangingPunct="1">
              <a:buFont typeface="Wingdings" charset="0"/>
              <a:buNone/>
              <a:defRPr/>
            </a:pPr>
            <a:endParaRPr lang="en-US" dirty="0">
              <a:latin typeface="Calibri" charset="0"/>
            </a:endParaRPr>
          </a:p>
          <a:p>
            <a:pPr marL="109537" indent="0" eaLnBrk="1" hangingPunct="1">
              <a:buFont typeface="Wingdings 3" charset="0"/>
              <a:buNone/>
              <a:defRPr/>
            </a:pPr>
            <a:endParaRPr lang="en-US" dirty="0">
              <a:latin typeface="Calibri" charset="0"/>
            </a:endParaRPr>
          </a:p>
        </p:txBody>
      </p:sp>
      <p:sp>
        <p:nvSpPr>
          <p:cNvPr id="23554" name="Title 1"/>
          <p:cNvSpPr>
            <a:spLocks noGrp="1"/>
          </p:cNvSpPr>
          <p:nvPr>
            <p:ph type="title"/>
          </p:nvPr>
        </p:nvSpPr>
        <p:spPr/>
        <p:txBody>
          <a:bodyPr>
            <a:normAutofit fontScale="90000"/>
          </a:bodyPr>
          <a:lstStyle/>
          <a:p>
            <a:pPr eaLnBrk="1" fontAlgn="auto" hangingPunct="1">
              <a:spcAft>
                <a:spcPts val="0"/>
              </a:spcAft>
              <a:defRPr/>
            </a:pPr>
            <a:r>
              <a:rPr lang="en-US" dirty="0">
                <a:solidFill>
                  <a:schemeClr val="tx1"/>
                </a:solidFill>
                <a:ea typeface="+mj-ea"/>
                <a:cs typeface="+mj-cs"/>
              </a:rPr>
              <a:t>Employee Communication (cont’d)</a:t>
            </a:r>
          </a:p>
        </p:txBody>
      </p:sp>
      <p:pic>
        <p:nvPicPr>
          <p:cNvPr id="51203"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393BFBE-698A-4A49-B2D0-D0D63900FC3F}" type="slidenum">
              <a:rPr lang="en-US" altLang="en-US" sz="1000"/>
              <a:pPr eaLnBrk="1" hangingPunct="1"/>
              <a:t>23</a:t>
            </a:fld>
            <a:endParaRPr lang="en-US" altLang="en-US" sz="10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5" name="Content Placeholder 2"/>
          <p:cNvSpPr>
            <a:spLocks noGrp="1"/>
          </p:cNvSpPr>
          <p:nvPr>
            <p:ph idx="1"/>
          </p:nvPr>
        </p:nvSpPr>
        <p:spPr>
          <a:xfrm>
            <a:off x="457200" y="990600"/>
            <a:ext cx="8229600" cy="5029200"/>
          </a:xfrm>
        </p:spPr>
        <p:txBody>
          <a:bodyPr/>
          <a:lstStyle/>
          <a:p>
            <a:pPr marL="0" indent="0" eaLnBrk="1" hangingPunct="1">
              <a:buFont typeface="Arial" pitchFamily="34" charset="0"/>
              <a:buNone/>
            </a:pPr>
            <a:endParaRPr lang="en-US" altLang="en-US" sz="2400" b="1" dirty="0" smtClean="0">
              <a:ea typeface="ＭＳ Ｐゴシック" pitchFamily="34" charset="-128"/>
            </a:endParaRPr>
          </a:p>
          <a:p>
            <a:pPr eaLnBrk="1" hangingPunct="1"/>
            <a:r>
              <a:rPr lang="en-US" altLang="en-US" sz="2400" dirty="0">
                <a:ea typeface="ＭＳ Ｐゴシック" pitchFamily="34" charset="-128"/>
              </a:rPr>
              <a:t>Key questions to consider for notification procedures to alert the COOP Team, key personnel, and others:</a:t>
            </a:r>
          </a:p>
          <a:p>
            <a:pPr lvl="1" eaLnBrk="1" hangingPunct="1"/>
            <a:r>
              <a:rPr lang="en-US" altLang="en-US" sz="2000" dirty="0" smtClean="0">
                <a:ea typeface="ＭＳ Ｐゴシック" pitchFamily="34" charset="-128"/>
              </a:rPr>
              <a:t>Who is responsible for contacting key personnel?</a:t>
            </a:r>
          </a:p>
          <a:p>
            <a:pPr marL="392113" lvl="1" indent="0" eaLnBrk="1" hangingPunct="1">
              <a:buNone/>
            </a:pPr>
            <a:endParaRPr lang="en-US" altLang="en-US" sz="2000" dirty="0" smtClean="0">
              <a:ea typeface="ＭＳ Ｐゴシック" pitchFamily="34" charset="-128"/>
            </a:endParaRPr>
          </a:p>
          <a:p>
            <a:pPr lvl="1" eaLnBrk="1" hangingPunct="1"/>
            <a:r>
              <a:rPr lang="en-US" altLang="en-US" sz="2000" dirty="0" smtClean="0">
                <a:ea typeface="ＭＳ Ｐゴシック" pitchFamily="34" charset="-128"/>
              </a:rPr>
              <a:t>What protocols or procedures are utilized to contact key personnel during day-to-day operations?  During emergency situations?</a:t>
            </a:r>
          </a:p>
          <a:p>
            <a:pPr lvl="1" eaLnBrk="1" hangingPunct="1"/>
            <a:endParaRPr lang="en-US" altLang="en-US" sz="2000" dirty="0">
              <a:ea typeface="ＭＳ Ｐゴシック" pitchFamily="34" charset="-128"/>
            </a:endParaRPr>
          </a:p>
          <a:p>
            <a:pPr lvl="1" eaLnBrk="1" hangingPunct="1"/>
            <a:r>
              <a:rPr lang="en-US" altLang="en-US" sz="2000" dirty="0" smtClean="0">
                <a:ea typeface="ＭＳ Ｐゴシック" pitchFamily="34" charset="-128"/>
              </a:rPr>
              <a:t>Does the agency currently use notification software or systems to notify leadership and staff (e.g., reverse 911, automated call tree, text message, or others)?</a:t>
            </a:r>
          </a:p>
          <a:p>
            <a:pPr marL="0" indent="0" eaLnBrk="1" hangingPunct="1">
              <a:buFont typeface="Arial" pitchFamily="34" charset="0"/>
              <a:buNone/>
            </a:pPr>
            <a:endParaRPr lang="en-US" altLang="en-US" dirty="0" smtClean="0">
              <a:latin typeface="Calibri" pitchFamily="34" charset="0"/>
              <a:ea typeface="ＭＳ Ｐゴシック" pitchFamily="34" charset="-128"/>
            </a:endParaRPr>
          </a:p>
        </p:txBody>
      </p:sp>
      <p:sp>
        <p:nvSpPr>
          <p:cNvPr id="24578" name="Title 1"/>
          <p:cNvSpPr>
            <a:spLocks noGrp="1"/>
          </p:cNvSpPr>
          <p:nvPr>
            <p:ph type="title"/>
          </p:nvPr>
        </p:nvSpPr>
        <p:spPr/>
        <p:txBody>
          <a:bodyPr>
            <a:noAutofit/>
          </a:bodyPr>
          <a:lstStyle/>
          <a:p>
            <a:pPr eaLnBrk="1" fontAlgn="auto" hangingPunct="1">
              <a:spcAft>
                <a:spcPts val="0"/>
              </a:spcAft>
              <a:defRPr/>
            </a:pPr>
            <a:r>
              <a:rPr lang="en-US" sz="3600" dirty="0" smtClean="0">
                <a:solidFill>
                  <a:srgbClr val="000000"/>
                </a:solidFill>
                <a:ea typeface="+mj-ea"/>
                <a:cs typeface="+mj-cs"/>
              </a:rPr>
              <a:t>COOP Alert and Notification</a:t>
            </a:r>
            <a:br>
              <a:rPr lang="en-US" sz="3600" dirty="0" smtClean="0">
                <a:solidFill>
                  <a:srgbClr val="000000"/>
                </a:solidFill>
                <a:ea typeface="+mj-ea"/>
                <a:cs typeface="+mj-cs"/>
              </a:rPr>
            </a:br>
            <a:endParaRPr lang="en-US" sz="3600" dirty="0">
              <a:solidFill>
                <a:srgbClr val="000000"/>
              </a:solidFill>
              <a:ea typeface="+mj-ea"/>
              <a:cs typeface="+mj-cs"/>
            </a:endParaRPr>
          </a:p>
        </p:txBody>
      </p:sp>
      <p:sp>
        <p:nvSpPr>
          <p:cNvPr id="5222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273A1790-1B3F-4643-8945-2D3C0C0322BF}" type="slidenum">
              <a:rPr lang="en-US" altLang="en-US" sz="1000"/>
              <a:pPr eaLnBrk="1" hangingPunct="1"/>
              <a:t>24</a:t>
            </a:fld>
            <a:endParaRPr lang="en-US" altLang="en-US" sz="10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a:spLocks noGrp="1"/>
          </p:cNvSpPr>
          <p:nvPr>
            <p:ph idx="1"/>
          </p:nvPr>
        </p:nvSpPr>
        <p:spPr/>
        <p:txBody>
          <a:bodyPr>
            <a:normAutofit lnSpcReduction="10000"/>
          </a:bodyPr>
          <a:lstStyle/>
          <a:p>
            <a:pPr marL="365760" indent="-256032" eaLnBrk="1" fontAlgn="auto" hangingPunct="1">
              <a:lnSpc>
                <a:spcPct val="80000"/>
              </a:lnSpc>
              <a:spcAft>
                <a:spcPts val="0"/>
              </a:spcAft>
              <a:buFont typeface="Wingdings 3" charset="2"/>
              <a:buChar char=""/>
              <a:defRPr/>
            </a:pPr>
            <a:r>
              <a:rPr lang="en-US" altLang="en-US" sz="2400" dirty="0" smtClean="0">
                <a:ea typeface="ＭＳ Ｐゴシック" pitchFamily="34" charset="-128"/>
                <a:cs typeface="+mn-cs"/>
              </a:rPr>
              <a:t>Consider using the following terms to announce the operating status of the agency:</a:t>
            </a:r>
          </a:p>
          <a:p>
            <a:pPr marL="365760" indent="-256032" eaLnBrk="1" fontAlgn="auto" hangingPunct="1">
              <a:lnSpc>
                <a:spcPct val="80000"/>
              </a:lnSpc>
              <a:spcAft>
                <a:spcPts val="0"/>
              </a:spcAft>
              <a:buFontTx/>
              <a:buNone/>
              <a:defRPr/>
            </a:pPr>
            <a:endParaRPr lang="en-US" altLang="en-US" sz="2400" dirty="0" smtClean="0">
              <a:ea typeface="ＭＳ Ｐゴシック" pitchFamily="34" charset="-128"/>
              <a:cs typeface="+mn-cs"/>
            </a:endParaRPr>
          </a:p>
          <a:p>
            <a:pPr marL="1382713" indent="-457200" eaLnBrk="1" fontAlgn="auto" hangingPunct="1">
              <a:lnSpc>
                <a:spcPct val="80000"/>
              </a:lnSpc>
              <a:spcAft>
                <a:spcPts val="0"/>
              </a:spcAft>
              <a:buFont typeface="+mj-lt"/>
              <a:buAutoNum type="arabicPeriod"/>
              <a:defRPr/>
            </a:pPr>
            <a:r>
              <a:rPr lang="en-US" altLang="en-US" sz="2300" dirty="0" smtClean="0">
                <a:ea typeface="ＭＳ Ｐゴシック" pitchFamily="34" charset="-128"/>
                <a:cs typeface="+mn-cs"/>
              </a:rPr>
              <a:t>Open</a:t>
            </a:r>
          </a:p>
          <a:p>
            <a:pPr marL="1382713" indent="-457200" eaLnBrk="1" fontAlgn="auto" hangingPunct="1">
              <a:lnSpc>
                <a:spcPct val="80000"/>
              </a:lnSpc>
              <a:spcAft>
                <a:spcPts val="0"/>
              </a:spcAft>
              <a:buFont typeface="+mj-lt"/>
              <a:buAutoNum type="arabicPeriod"/>
              <a:defRPr/>
            </a:pPr>
            <a:endParaRPr lang="en-US" altLang="en-US" sz="2300" u="sng" dirty="0" smtClean="0">
              <a:ea typeface="ＭＳ Ｐゴシック" pitchFamily="34" charset="-128"/>
              <a:cs typeface="+mn-cs"/>
            </a:endParaRPr>
          </a:p>
          <a:p>
            <a:pPr marL="1382713" indent="-457200" eaLnBrk="1" fontAlgn="auto" hangingPunct="1">
              <a:lnSpc>
                <a:spcPct val="80000"/>
              </a:lnSpc>
              <a:spcAft>
                <a:spcPts val="0"/>
              </a:spcAft>
              <a:buFont typeface="+mj-lt"/>
              <a:buAutoNum type="arabicPeriod"/>
              <a:defRPr/>
            </a:pPr>
            <a:r>
              <a:rPr lang="en-US" altLang="en-US" sz="2300" dirty="0" smtClean="0">
                <a:ea typeface="ＭＳ Ｐゴシック" pitchFamily="34" charset="-128"/>
                <a:cs typeface="+mn-cs"/>
              </a:rPr>
              <a:t>Open under an </a:t>
            </a:r>
            <a:r>
              <a:rPr lang="en-US" altLang="en-US" sz="2300" i="1" u="sng" dirty="0" smtClean="0">
                <a:ea typeface="ＭＳ Ｐゴシック" pitchFamily="34" charset="-128"/>
                <a:cs typeface="+mn-cs"/>
              </a:rPr>
              <a:t>unscheduled leave </a:t>
            </a:r>
            <a:r>
              <a:rPr lang="en-US" altLang="en-US" sz="2300" dirty="0" smtClean="0">
                <a:ea typeface="ＭＳ Ｐゴシック" pitchFamily="34" charset="-128"/>
                <a:cs typeface="+mn-cs"/>
              </a:rPr>
              <a:t>policy</a:t>
            </a:r>
          </a:p>
          <a:p>
            <a:pPr marL="1382713" indent="-457200" eaLnBrk="1" fontAlgn="auto" hangingPunct="1">
              <a:lnSpc>
                <a:spcPct val="80000"/>
              </a:lnSpc>
              <a:spcAft>
                <a:spcPts val="0"/>
              </a:spcAft>
              <a:buFont typeface="+mj-lt"/>
              <a:buAutoNum type="arabicPeriod"/>
              <a:defRPr/>
            </a:pPr>
            <a:endParaRPr lang="en-US" altLang="en-US" sz="2300" dirty="0" smtClean="0">
              <a:ea typeface="ＭＳ Ｐゴシック" pitchFamily="34" charset="-128"/>
              <a:cs typeface="+mn-cs"/>
            </a:endParaRPr>
          </a:p>
          <a:p>
            <a:pPr marL="1382713" indent="-457200" eaLnBrk="1" fontAlgn="auto" hangingPunct="1">
              <a:lnSpc>
                <a:spcPct val="80000"/>
              </a:lnSpc>
              <a:spcAft>
                <a:spcPts val="0"/>
              </a:spcAft>
              <a:buFont typeface="+mj-lt"/>
              <a:buAutoNum type="arabicPeriod"/>
              <a:defRPr/>
            </a:pPr>
            <a:r>
              <a:rPr lang="en-US" altLang="en-US" sz="2300" dirty="0" smtClean="0">
                <a:ea typeface="ＭＳ Ｐゴシック" pitchFamily="34" charset="-128"/>
                <a:cs typeface="+mn-cs"/>
              </a:rPr>
              <a:t>Open under a </a:t>
            </a:r>
            <a:r>
              <a:rPr lang="en-US" altLang="en-US" sz="2300" i="1" u="sng" dirty="0" smtClean="0">
                <a:ea typeface="ＭＳ Ｐゴシック" pitchFamily="34" charset="-128"/>
                <a:cs typeface="+mn-cs"/>
              </a:rPr>
              <a:t>delayed arrival</a:t>
            </a:r>
            <a:r>
              <a:rPr lang="en-US" altLang="en-US" sz="2300" dirty="0" smtClean="0">
                <a:ea typeface="ＭＳ Ｐゴシック" pitchFamily="34" charset="-128"/>
                <a:cs typeface="+mn-cs"/>
              </a:rPr>
              <a:t> policy</a:t>
            </a:r>
          </a:p>
          <a:p>
            <a:pPr marL="1382713" indent="-457200" eaLnBrk="1" fontAlgn="auto" hangingPunct="1">
              <a:lnSpc>
                <a:spcPct val="80000"/>
              </a:lnSpc>
              <a:spcAft>
                <a:spcPts val="0"/>
              </a:spcAft>
              <a:buFont typeface="+mj-lt"/>
              <a:buAutoNum type="arabicPeriod"/>
              <a:defRPr/>
            </a:pPr>
            <a:endParaRPr lang="en-US" altLang="en-US" sz="2300" dirty="0" smtClean="0">
              <a:ea typeface="ＭＳ Ｐゴシック" pitchFamily="34" charset="-128"/>
              <a:cs typeface="+mn-cs"/>
            </a:endParaRPr>
          </a:p>
          <a:p>
            <a:pPr marL="1382713" indent="-457200" eaLnBrk="1" fontAlgn="auto" hangingPunct="1">
              <a:lnSpc>
                <a:spcPct val="80000"/>
              </a:lnSpc>
              <a:spcAft>
                <a:spcPts val="0"/>
              </a:spcAft>
              <a:buFont typeface="+mj-lt"/>
              <a:buAutoNum type="arabicPeriod"/>
              <a:defRPr/>
            </a:pPr>
            <a:r>
              <a:rPr lang="en-US" altLang="en-US" sz="2300" dirty="0" smtClean="0">
                <a:ea typeface="ＭＳ Ｐゴシック" pitchFamily="34" charset="-128"/>
                <a:cs typeface="+mn-cs"/>
              </a:rPr>
              <a:t>Open under a </a:t>
            </a:r>
            <a:r>
              <a:rPr lang="en-US" altLang="en-US" sz="2300" i="1" u="sng" dirty="0" smtClean="0">
                <a:ea typeface="ＭＳ Ｐゴシック" pitchFamily="34" charset="-128"/>
                <a:cs typeface="+mn-cs"/>
              </a:rPr>
              <a:t>delayed arrival</a:t>
            </a:r>
            <a:r>
              <a:rPr lang="en-US" altLang="en-US" sz="2300" i="1" dirty="0" smtClean="0">
                <a:ea typeface="ＭＳ Ｐゴシック" pitchFamily="34" charset="-128"/>
                <a:cs typeface="+mn-cs"/>
              </a:rPr>
              <a:t>/</a:t>
            </a:r>
            <a:r>
              <a:rPr lang="en-US" altLang="en-US" sz="2300" i="1" u="sng" dirty="0" smtClean="0">
                <a:ea typeface="ＭＳ Ｐゴシック" pitchFamily="34" charset="-128"/>
                <a:cs typeface="+mn-cs"/>
              </a:rPr>
              <a:t>unscheduled</a:t>
            </a:r>
            <a:r>
              <a:rPr lang="en-US" altLang="en-US" sz="2300" u="sng" dirty="0" smtClean="0">
                <a:ea typeface="ＭＳ Ｐゴシック" pitchFamily="34" charset="-128"/>
                <a:cs typeface="+mn-cs"/>
              </a:rPr>
              <a:t> </a:t>
            </a:r>
            <a:r>
              <a:rPr lang="en-US" altLang="en-US" sz="2300" i="1" u="sng" dirty="0" smtClean="0">
                <a:ea typeface="ＭＳ Ｐゴシック" pitchFamily="34" charset="-128"/>
                <a:cs typeface="+mn-cs"/>
              </a:rPr>
              <a:t>leave</a:t>
            </a:r>
            <a:r>
              <a:rPr lang="en-US" altLang="en-US" sz="2300" dirty="0" smtClean="0">
                <a:ea typeface="ＭＳ Ｐゴシック" pitchFamily="34" charset="-128"/>
                <a:cs typeface="+mn-cs"/>
              </a:rPr>
              <a:t> policy </a:t>
            </a:r>
          </a:p>
          <a:p>
            <a:pPr marL="1382713" indent="-457200" eaLnBrk="1" fontAlgn="auto" hangingPunct="1">
              <a:lnSpc>
                <a:spcPct val="80000"/>
              </a:lnSpc>
              <a:spcAft>
                <a:spcPts val="0"/>
              </a:spcAft>
              <a:buFont typeface="+mj-lt"/>
              <a:buAutoNum type="arabicPeriod"/>
              <a:defRPr/>
            </a:pPr>
            <a:endParaRPr lang="en-US" altLang="en-US" sz="2300" dirty="0" smtClean="0">
              <a:ea typeface="ＭＳ Ｐゴシック" pitchFamily="34" charset="-128"/>
              <a:cs typeface="+mn-cs"/>
            </a:endParaRPr>
          </a:p>
          <a:p>
            <a:pPr marL="1382713" indent="-457200" eaLnBrk="1" fontAlgn="auto" hangingPunct="1">
              <a:lnSpc>
                <a:spcPct val="80000"/>
              </a:lnSpc>
              <a:spcAft>
                <a:spcPts val="0"/>
              </a:spcAft>
              <a:buFont typeface="+mj-lt"/>
              <a:buAutoNum type="arabicPeriod"/>
              <a:defRPr/>
            </a:pPr>
            <a:r>
              <a:rPr lang="en-US" altLang="en-US" sz="2300" dirty="0" smtClean="0">
                <a:ea typeface="ＭＳ Ｐゴシック" pitchFamily="34" charset="-128"/>
                <a:cs typeface="+mn-cs"/>
              </a:rPr>
              <a:t>Early dismissal </a:t>
            </a:r>
          </a:p>
          <a:p>
            <a:pPr marL="1382713" indent="-457200" eaLnBrk="1" fontAlgn="auto" hangingPunct="1">
              <a:lnSpc>
                <a:spcPct val="80000"/>
              </a:lnSpc>
              <a:spcAft>
                <a:spcPts val="0"/>
              </a:spcAft>
              <a:buFont typeface="+mj-lt"/>
              <a:buAutoNum type="arabicPeriod"/>
              <a:defRPr/>
            </a:pPr>
            <a:endParaRPr lang="en-US" altLang="en-US" sz="2300" dirty="0" smtClean="0">
              <a:ea typeface="ＭＳ Ｐゴシック" pitchFamily="34" charset="-128"/>
              <a:cs typeface="+mn-cs"/>
            </a:endParaRPr>
          </a:p>
          <a:p>
            <a:pPr marL="1382713" indent="-457200" eaLnBrk="1" fontAlgn="auto" hangingPunct="1">
              <a:lnSpc>
                <a:spcPct val="80000"/>
              </a:lnSpc>
              <a:spcAft>
                <a:spcPts val="0"/>
              </a:spcAft>
              <a:buFont typeface="+mj-lt"/>
              <a:buAutoNum type="arabicPeriod"/>
              <a:defRPr/>
            </a:pPr>
            <a:r>
              <a:rPr lang="en-US" altLang="en-US" sz="2300" dirty="0" smtClean="0">
                <a:ea typeface="ＭＳ Ｐゴシック" pitchFamily="34" charset="-128"/>
                <a:cs typeface="+mn-cs"/>
              </a:rPr>
              <a:t>Closed</a:t>
            </a:r>
          </a:p>
          <a:p>
            <a:pPr marL="0" indent="0" eaLnBrk="1" fontAlgn="auto" hangingPunct="1">
              <a:spcAft>
                <a:spcPts val="0"/>
              </a:spcAft>
              <a:buFont typeface="Arial" pitchFamily="34" charset="0"/>
              <a:buNone/>
              <a:defRPr/>
            </a:pPr>
            <a:endParaRPr lang="en-US" altLang="en-US" dirty="0" smtClean="0">
              <a:ea typeface="ＭＳ Ｐゴシック" pitchFamily="34" charset="-128"/>
              <a:cs typeface="+mn-cs"/>
            </a:endParaRPr>
          </a:p>
        </p:txBody>
      </p:sp>
      <p:sp>
        <p:nvSpPr>
          <p:cNvPr id="25602" name="Title 1"/>
          <p:cNvSpPr>
            <a:spLocks noGrp="1"/>
          </p:cNvSpPr>
          <p:nvPr>
            <p:ph type="title"/>
          </p:nvPr>
        </p:nvSpPr>
        <p:spPr/>
        <p:txBody>
          <a:bodyPr>
            <a:normAutofit fontScale="90000"/>
          </a:bodyPr>
          <a:lstStyle/>
          <a:p>
            <a:pPr eaLnBrk="1" fontAlgn="auto" hangingPunct="1">
              <a:spcAft>
                <a:spcPts val="0"/>
              </a:spcAft>
              <a:defRPr/>
            </a:pPr>
            <a:r>
              <a:rPr lang="en-US" sz="3200" dirty="0">
                <a:solidFill>
                  <a:srgbClr val="000000"/>
                </a:solidFill>
                <a:latin typeface="Calibri" charset="0"/>
                <a:ea typeface="+mj-ea"/>
                <a:cs typeface="+mj-cs"/>
              </a:rPr>
              <a:t/>
            </a:r>
            <a:br>
              <a:rPr lang="en-US" sz="3200" dirty="0">
                <a:solidFill>
                  <a:srgbClr val="000000"/>
                </a:solidFill>
                <a:latin typeface="Calibri" charset="0"/>
                <a:ea typeface="+mj-ea"/>
                <a:cs typeface="+mj-cs"/>
              </a:rPr>
            </a:br>
            <a:r>
              <a:rPr lang="en-US" sz="4000" dirty="0">
                <a:solidFill>
                  <a:srgbClr val="000000"/>
                </a:solidFill>
                <a:ea typeface="+mj-ea"/>
                <a:cs typeface="+mj-cs"/>
              </a:rPr>
              <a:t>Pre-scripted Messages</a:t>
            </a:r>
            <a:br>
              <a:rPr lang="en-US" sz="4000" dirty="0">
                <a:solidFill>
                  <a:srgbClr val="000000"/>
                </a:solidFill>
                <a:ea typeface="+mj-ea"/>
                <a:cs typeface="+mj-cs"/>
              </a:rPr>
            </a:br>
            <a:endParaRPr lang="en-US" sz="4000" dirty="0">
              <a:ea typeface="+mj-ea"/>
              <a:cs typeface="+mj-cs"/>
            </a:endParaRPr>
          </a:p>
        </p:txBody>
      </p:sp>
      <p:pic>
        <p:nvPicPr>
          <p:cNvPr id="54275"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69D3D246-A2AA-435A-A6E7-5F9132130F9A}" type="slidenum">
              <a:rPr lang="en-US" altLang="en-US" sz="1000"/>
              <a:pPr eaLnBrk="1" hangingPunct="1"/>
              <a:t>25</a:t>
            </a:fld>
            <a:endParaRPr lang="en-US" altLang="en-US" sz="10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1" name="Content Placeholder 2"/>
          <p:cNvSpPr>
            <a:spLocks noGrp="1"/>
          </p:cNvSpPr>
          <p:nvPr>
            <p:ph idx="1"/>
          </p:nvPr>
        </p:nvSpPr>
        <p:spPr/>
        <p:txBody>
          <a:bodyPr/>
          <a:lstStyle/>
          <a:p>
            <a:pPr marL="342900" lvl="1" indent="-342900" eaLnBrk="1" hangingPunct="1">
              <a:buSzPct val="94000"/>
              <a:buFont typeface="Wingdings 3" panose="05040102010807070707" pitchFamily="18" charset="2"/>
              <a:buChar char=""/>
            </a:pPr>
            <a:r>
              <a:rPr lang="en-US" altLang="en-US" sz="2400" dirty="0" smtClean="0">
                <a:ea typeface="ＭＳ Ｐゴシック" pitchFamily="34" charset="-128"/>
              </a:rPr>
              <a:t>Prepare message with explicit instructions for key personnel once they have been notified of COOP activation</a:t>
            </a:r>
          </a:p>
          <a:p>
            <a:pPr marL="0" lvl="1" indent="0" eaLnBrk="1" hangingPunct="1">
              <a:buSzPct val="94000"/>
              <a:buNone/>
            </a:pPr>
            <a:endParaRPr lang="en-US" altLang="en-US" sz="2400" dirty="0" smtClean="0">
              <a:ea typeface="ＭＳ Ｐゴシック" pitchFamily="34" charset="-128"/>
            </a:endParaRPr>
          </a:p>
          <a:p>
            <a:pPr marL="342900" lvl="1" indent="-342900" eaLnBrk="1" hangingPunct="1">
              <a:buSzPct val="94000"/>
              <a:buFont typeface="Wingdings 3" panose="05040102010807070707" pitchFamily="18" charset="2"/>
              <a:buChar char=""/>
            </a:pPr>
            <a:r>
              <a:rPr lang="en-US" altLang="en-US" sz="2400" dirty="0" smtClean="0">
                <a:ea typeface="ＭＳ Ｐゴシック" pitchFamily="34" charset="-128"/>
              </a:rPr>
              <a:t>Examples-</a:t>
            </a:r>
          </a:p>
          <a:p>
            <a:pPr lvl="1" eaLnBrk="1" hangingPunct="1">
              <a:buClr>
                <a:srgbClr val="0000FF"/>
              </a:buClr>
            </a:pPr>
            <a:r>
              <a:rPr lang="en-US" altLang="en-US" sz="2000" dirty="0" smtClean="0">
                <a:solidFill>
                  <a:prstClr val="black"/>
                </a:solidFill>
                <a:ea typeface="ＭＳ Ｐゴシック" pitchFamily="34" charset="-128"/>
              </a:rPr>
              <a:t>“Arrive at designated meeting location within two hours for initial assessment.”</a:t>
            </a:r>
          </a:p>
          <a:p>
            <a:pPr lvl="1" eaLnBrk="1" hangingPunct="1">
              <a:buClr>
                <a:srgbClr val="0000FF"/>
              </a:buClr>
            </a:pPr>
            <a:r>
              <a:rPr lang="en-US" altLang="en-US" sz="2000" dirty="0" smtClean="0">
                <a:solidFill>
                  <a:prstClr val="black"/>
                </a:solidFill>
                <a:ea typeface="ＭＳ Ｐゴシック" pitchFamily="34" charset="-128"/>
              </a:rPr>
              <a:t>“Within three hours, activated personnel assemble at the alternate facility location.”</a:t>
            </a:r>
            <a:r>
              <a:rPr lang="en-US" altLang="ja-JP" dirty="0" smtClean="0">
                <a:ea typeface="ＭＳ Ｐゴシック" pitchFamily="34" charset="-128"/>
              </a:rPr>
              <a:t> </a:t>
            </a:r>
          </a:p>
          <a:p>
            <a:pPr eaLnBrk="1" hangingPunct="1"/>
            <a:endParaRPr lang="en-US" altLang="en-US" dirty="0" smtClean="0">
              <a:latin typeface="Calibri" pitchFamily="34" charset="0"/>
              <a:ea typeface="ＭＳ Ｐゴシック" pitchFamily="34" charset="-128"/>
            </a:endParaRPr>
          </a:p>
        </p:txBody>
      </p:sp>
      <p:sp>
        <p:nvSpPr>
          <p:cNvPr id="26626" name="Title 1"/>
          <p:cNvSpPr>
            <a:spLocks noGrp="1"/>
          </p:cNvSpPr>
          <p:nvPr>
            <p:ph type="title"/>
          </p:nvPr>
        </p:nvSpPr>
        <p:spPr/>
        <p:txBody>
          <a:bodyPr>
            <a:normAutofit fontScale="90000"/>
          </a:bodyPr>
          <a:lstStyle/>
          <a:p>
            <a:pPr eaLnBrk="1" fontAlgn="auto" hangingPunct="1">
              <a:spcAft>
                <a:spcPts val="0"/>
              </a:spcAft>
              <a:defRPr/>
            </a:pPr>
            <a:r>
              <a:rPr lang="en-US" dirty="0">
                <a:latin typeface="Calibri" charset="0"/>
                <a:ea typeface="+mj-ea"/>
                <a:cs typeface="+mj-cs"/>
              </a:rPr>
              <a:t/>
            </a:r>
            <a:br>
              <a:rPr lang="en-US" dirty="0">
                <a:latin typeface="Calibri" charset="0"/>
                <a:ea typeface="+mj-ea"/>
                <a:cs typeface="+mj-cs"/>
              </a:rPr>
            </a:br>
            <a:r>
              <a:rPr lang="en-US" sz="4000" dirty="0">
                <a:solidFill>
                  <a:srgbClr val="000000"/>
                </a:solidFill>
                <a:ea typeface="+mj-ea"/>
                <a:cs typeface="+mj-cs"/>
              </a:rPr>
              <a:t>Pre-scripted Messages (</a:t>
            </a:r>
            <a:r>
              <a:rPr lang="en-US" sz="4000" dirty="0" smtClean="0">
                <a:solidFill>
                  <a:srgbClr val="000000"/>
                </a:solidFill>
                <a:ea typeface="+mj-ea"/>
                <a:cs typeface="+mj-cs"/>
              </a:rPr>
              <a:t>cont’d</a:t>
            </a:r>
            <a:r>
              <a:rPr lang="en-US" sz="4000" dirty="0">
                <a:solidFill>
                  <a:srgbClr val="000000"/>
                </a:solidFill>
                <a:ea typeface="+mj-ea"/>
                <a:cs typeface="+mj-cs"/>
              </a:rPr>
              <a:t>)</a:t>
            </a:r>
            <a:br>
              <a:rPr lang="en-US" sz="4000" dirty="0">
                <a:solidFill>
                  <a:srgbClr val="000000"/>
                </a:solidFill>
                <a:ea typeface="+mj-ea"/>
                <a:cs typeface="+mj-cs"/>
              </a:rPr>
            </a:br>
            <a:endParaRPr lang="en-US" sz="4000" dirty="0">
              <a:solidFill>
                <a:srgbClr val="000000"/>
              </a:solidFill>
              <a:ea typeface="+mj-ea"/>
              <a:cs typeface="+mj-cs"/>
            </a:endParaRPr>
          </a:p>
        </p:txBody>
      </p:sp>
      <p:sp>
        <p:nvSpPr>
          <p:cNvPr id="563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BF20F566-C2B3-4002-A0CA-3E8DF92F8D92}" type="slidenum">
              <a:rPr lang="en-US" altLang="en-US" sz="1000"/>
              <a:pPr eaLnBrk="1" hangingPunct="1"/>
              <a:t>26</a:t>
            </a:fld>
            <a:endParaRPr lang="en-US" altLang="en-US" sz="10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69" name="Content Placeholder 2"/>
          <p:cNvSpPr>
            <a:spLocks noGrp="1"/>
          </p:cNvSpPr>
          <p:nvPr>
            <p:ph idx="1"/>
          </p:nvPr>
        </p:nvSpPr>
        <p:spPr/>
        <p:txBody>
          <a:bodyPr/>
          <a:lstStyle/>
          <a:p>
            <a:pPr eaLnBrk="1" hangingPunct="1"/>
            <a:r>
              <a:rPr lang="en-US" altLang="en-US" sz="2300" dirty="0" smtClean="0">
                <a:ea typeface="ＭＳ Ｐゴシック" pitchFamily="34" charset="-128"/>
              </a:rPr>
              <a:t>Contact person – representative from media relations </a:t>
            </a:r>
            <a:r>
              <a:rPr lang="en-US" altLang="en-US" sz="2300" i="1" dirty="0" smtClean="0">
                <a:ea typeface="ＭＳ Ｐゴシック" pitchFamily="34" charset="-128"/>
              </a:rPr>
              <a:t>or, at least</a:t>
            </a:r>
            <a:r>
              <a:rPr lang="en-US" altLang="en-US" sz="2300" dirty="0" smtClean="0">
                <a:ea typeface="ＭＳ Ｐゴシック" pitchFamily="34" charset="-128"/>
              </a:rPr>
              <a:t>, designate media contact person </a:t>
            </a:r>
          </a:p>
          <a:p>
            <a:pPr lvl="1" eaLnBrk="1" hangingPunct="1"/>
            <a:r>
              <a:rPr lang="en-US" altLang="en-US" sz="2000" dirty="0" smtClean="0">
                <a:ea typeface="ＭＳ Ｐゴシック" pitchFamily="34" charset="-128"/>
              </a:rPr>
              <a:t>Responsible for:</a:t>
            </a:r>
          </a:p>
          <a:p>
            <a:pPr lvl="2" eaLnBrk="1" hangingPunct="1"/>
            <a:r>
              <a:rPr lang="en-US" altLang="en-US" sz="1800" dirty="0" smtClean="0">
                <a:ea typeface="ＭＳ Ｐゴシック" pitchFamily="34" charset="-128"/>
              </a:rPr>
              <a:t>Preparing press releases</a:t>
            </a:r>
          </a:p>
          <a:p>
            <a:pPr lvl="2" eaLnBrk="1" hangingPunct="1"/>
            <a:r>
              <a:rPr lang="en-US" altLang="en-US" sz="1800" dirty="0" smtClean="0">
                <a:ea typeface="ＭＳ Ｐゴシック" pitchFamily="34" charset="-128"/>
              </a:rPr>
              <a:t>Regularly speaking with media regarding agency’s response</a:t>
            </a:r>
          </a:p>
          <a:p>
            <a:pPr marL="630238" lvl="2" indent="0" eaLnBrk="1" hangingPunct="1">
              <a:buNone/>
            </a:pPr>
            <a:endParaRPr lang="en-US" altLang="en-US" sz="1800" dirty="0" smtClean="0">
              <a:ea typeface="ＭＳ Ｐゴシック" pitchFamily="34" charset="-128"/>
            </a:endParaRPr>
          </a:p>
          <a:p>
            <a:pPr eaLnBrk="1" hangingPunct="1"/>
            <a:r>
              <a:rPr lang="en-US" altLang="en-US" sz="2400" dirty="0" smtClean="0">
                <a:ea typeface="ＭＳ Ｐゴシック" pitchFamily="34" charset="-128"/>
              </a:rPr>
              <a:t>Prepare template for media release that provides:</a:t>
            </a:r>
          </a:p>
          <a:p>
            <a:pPr lvl="1" eaLnBrk="1" hangingPunct="1"/>
            <a:r>
              <a:rPr lang="en-US" altLang="en-US" sz="2000" dirty="0" smtClean="0">
                <a:ea typeface="ＭＳ Ｐゴシック" pitchFamily="34" charset="-128"/>
              </a:rPr>
              <a:t>Public information on impact of operations </a:t>
            </a:r>
          </a:p>
          <a:p>
            <a:pPr lvl="1" eaLnBrk="1" hangingPunct="1"/>
            <a:r>
              <a:rPr lang="en-US" altLang="en-US" sz="2000" dirty="0" smtClean="0">
                <a:ea typeface="ＭＳ Ｐゴシック" pitchFamily="34" charset="-128"/>
              </a:rPr>
              <a:t>Plans to restore services</a:t>
            </a:r>
          </a:p>
          <a:p>
            <a:pPr marL="109537" indent="0" eaLnBrk="1" hangingPunct="1">
              <a:buNone/>
            </a:pPr>
            <a:endParaRPr lang="en-US" altLang="en-US" sz="2400" dirty="0" smtClean="0">
              <a:ea typeface="ＭＳ Ｐゴシック" pitchFamily="34" charset="-128"/>
            </a:endParaRPr>
          </a:p>
          <a:p>
            <a:pPr eaLnBrk="1" hangingPunct="1">
              <a:lnSpc>
                <a:spcPct val="90000"/>
              </a:lnSpc>
            </a:pPr>
            <a:r>
              <a:rPr lang="en-US" altLang="en-US" sz="2400" dirty="0" smtClean="0">
                <a:ea typeface="ＭＳ Ｐゴシック" pitchFamily="34" charset="-128"/>
              </a:rPr>
              <a:t>Use of social media</a:t>
            </a:r>
            <a:endParaRPr lang="en-US" altLang="en-US" dirty="0" smtClean="0">
              <a:latin typeface="Calibri" pitchFamily="34" charset="0"/>
              <a:ea typeface="ＭＳ Ｐゴシック" pitchFamily="34" charset="-128"/>
            </a:endParaRPr>
          </a:p>
          <a:p>
            <a:pPr lvl="1" eaLnBrk="1" hangingPunct="1"/>
            <a:endParaRPr lang="en-US" altLang="en-US" sz="2000" dirty="0" smtClean="0">
              <a:latin typeface="Calibri" pitchFamily="34" charset="0"/>
              <a:ea typeface="ＭＳ Ｐゴシック" pitchFamily="34" charset="-128"/>
            </a:endParaRPr>
          </a:p>
          <a:p>
            <a:pPr eaLnBrk="1" hangingPunct="1"/>
            <a:endParaRPr lang="en-US" altLang="en-US" dirty="0" smtClean="0">
              <a:latin typeface="Calibri" pitchFamily="34" charset="0"/>
              <a:ea typeface="ＭＳ Ｐゴシック" pitchFamily="34" charset="-128"/>
            </a:endParaRPr>
          </a:p>
        </p:txBody>
      </p:sp>
      <p:sp>
        <p:nvSpPr>
          <p:cNvPr id="27650" name="Title 1"/>
          <p:cNvSpPr>
            <a:spLocks noGrp="1"/>
          </p:cNvSpPr>
          <p:nvPr>
            <p:ph type="title"/>
          </p:nvPr>
        </p:nvSpPr>
        <p:spPr/>
        <p:txBody>
          <a:bodyPr>
            <a:normAutofit fontScale="90000"/>
          </a:bodyPr>
          <a:lstStyle/>
          <a:p>
            <a:pPr eaLnBrk="1" fontAlgn="auto" hangingPunct="1">
              <a:spcAft>
                <a:spcPts val="0"/>
              </a:spcAft>
              <a:defRPr/>
            </a:pPr>
            <a:r>
              <a:rPr lang="en-US" sz="3200" dirty="0">
                <a:solidFill>
                  <a:srgbClr val="000000"/>
                </a:solidFill>
                <a:latin typeface="Calibri" charset="0"/>
                <a:ea typeface="+mj-ea"/>
                <a:cs typeface="+mj-cs"/>
              </a:rPr>
              <a:t/>
            </a:r>
            <a:br>
              <a:rPr lang="en-US" sz="3200" dirty="0">
                <a:solidFill>
                  <a:srgbClr val="000000"/>
                </a:solidFill>
                <a:latin typeface="Calibri" charset="0"/>
                <a:ea typeface="+mj-ea"/>
                <a:cs typeface="+mj-cs"/>
              </a:rPr>
            </a:br>
            <a:r>
              <a:rPr lang="en-US" sz="4000" dirty="0">
                <a:solidFill>
                  <a:srgbClr val="000000"/>
                </a:solidFill>
                <a:ea typeface="+mj-ea"/>
                <a:cs typeface="+mj-cs"/>
              </a:rPr>
              <a:t>Media</a:t>
            </a:r>
            <a:r>
              <a:rPr lang="en-US" sz="4400" dirty="0">
                <a:solidFill>
                  <a:srgbClr val="000000"/>
                </a:solidFill>
                <a:ea typeface="+mj-ea"/>
                <a:cs typeface="+mj-cs"/>
              </a:rPr>
              <a:t> </a:t>
            </a:r>
            <a:r>
              <a:rPr lang="en-US" sz="4400" dirty="0" smtClean="0">
                <a:solidFill>
                  <a:srgbClr val="000000"/>
                </a:solidFill>
                <a:ea typeface="+mj-ea"/>
                <a:cs typeface="+mj-cs"/>
              </a:rPr>
              <a:t>Relations &amp; Social Media</a:t>
            </a:r>
            <a:r>
              <a:rPr lang="en-US" sz="4400" dirty="0">
                <a:solidFill>
                  <a:srgbClr val="000000"/>
                </a:solidFill>
                <a:ea typeface="+mj-ea"/>
                <a:cs typeface="+mj-cs"/>
              </a:rPr>
              <a:t/>
            </a:r>
            <a:br>
              <a:rPr lang="en-US" sz="4400" dirty="0">
                <a:solidFill>
                  <a:srgbClr val="000000"/>
                </a:solidFill>
                <a:ea typeface="+mj-ea"/>
                <a:cs typeface="+mj-cs"/>
              </a:rPr>
            </a:br>
            <a:endParaRPr lang="en-US" sz="4400" dirty="0">
              <a:ea typeface="+mj-ea"/>
              <a:cs typeface="+mj-cs"/>
            </a:endParaRPr>
          </a:p>
        </p:txBody>
      </p:sp>
      <p:sp>
        <p:nvSpPr>
          <p:cNvPr id="5837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C95A4C10-E411-4227-A16D-D05C19C6F700}" type="slidenum">
              <a:rPr lang="en-US" altLang="en-US" sz="1000"/>
              <a:pPr eaLnBrk="1" hangingPunct="1"/>
              <a:t>27</a:t>
            </a:fld>
            <a:endParaRPr lang="en-US" altLang="en-US" sz="10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Content Placeholder 2"/>
          <p:cNvSpPr>
            <a:spLocks noGrp="1"/>
          </p:cNvSpPr>
          <p:nvPr>
            <p:ph idx="1"/>
          </p:nvPr>
        </p:nvSpPr>
        <p:spPr/>
        <p:txBody>
          <a:bodyPr/>
          <a:lstStyle/>
          <a:p>
            <a:pPr eaLnBrk="1" hangingPunct="1"/>
            <a:r>
              <a:rPr lang="en-US" altLang="en-US" sz="2400" b="1" dirty="0" smtClean="0">
                <a:ea typeface="ＭＳ Ｐゴシック" pitchFamily="34" charset="-128"/>
              </a:rPr>
              <a:t>Examples of additional public notification measures within 12 hours of activation include:</a:t>
            </a:r>
          </a:p>
          <a:p>
            <a:pPr lvl="1" eaLnBrk="1" hangingPunct="1"/>
            <a:r>
              <a:rPr lang="en-US" altLang="en-US" sz="2000" dirty="0" smtClean="0">
                <a:ea typeface="ＭＳ Ｐゴシック" pitchFamily="34" charset="-128"/>
              </a:rPr>
              <a:t>COOP Coordinator notifies the Public Information Officer (PIO) of activation and coordinates any necessary press release or public messages </a:t>
            </a:r>
          </a:p>
          <a:p>
            <a:pPr marL="392113" lvl="1" indent="0" eaLnBrk="1" hangingPunct="1">
              <a:buNone/>
            </a:pPr>
            <a:endParaRPr lang="en-US" altLang="ja-JP" sz="2000" dirty="0" smtClean="0">
              <a:ea typeface="ＭＳ Ｐゴシック" pitchFamily="34" charset="-128"/>
            </a:endParaRPr>
          </a:p>
          <a:p>
            <a:pPr lvl="1" eaLnBrk="1" hangingPunct="1"/>
            <a:r>
              <a:rPr lang="en-US" altLang="en-US" sz="2000" dirty="0" smtClean="0">
                <a:ea typeface="ＭＳ Ｐゴシック" pitchFamily="34" charset="-128"/>
              </a:rPr>
              <a:t>The COOP Coordinator, in conjunction with the PIO, provides alert, notification, and guidance to support personnel and the public</a:t>
            </a:r>
          </a:p>
          <a:p>
            <a:pPr lvl="1" eaLnBrk="1" hangingPunct="1">
              <a:buFont typeface="Arial" pitchFamily="34" charset="0"/>
              <a:buNone/>
            </a:pPr>
            <a:endParaRPr lang="en-US" altLang="en-US" sz="1800" dirty="0" smtClean="0">
              <a:latin typeface="Calibri" pitchFamily="34" charset="0"/>
              <a:ea typeface="ＭＳ Ｐゴシック" pitchFamily="34" charset="-128"/>
            </a:endParaRPr>
          </a:p>
          <a:p>
            <a:pPr eaLnBrk="1" hangingPunct="1"/>
            <a:endParaRPr lang="en-US" altLang="en-US" dirty="0" smtClean="0">
              <a:latin typeface="Calibri" pitchFamily="34" charset="0"/>
              <a:ea typeface="ＭＳ Ｐゴシック" pitchFamily="34" charset="-128"/>
            </a:endParaRPr>
          </a:p>
          <a:p>
            <a:pPr eaLnBrk="1" hangingPunct="1"/>
            <a:endParaRPr lang="en-US" altLang="en-US" dirty="0" smtClean="0">
              <a:latin typeface="Calibri" pitchFamily="34" charset="0"/>
              <a:ea typeface="ＭＳ Ｐゴシック" pitchFamily="34" charset="-128"/>
            </a:endParaRPr>
          </a:p>
        </p:txBody>
      </p:sp>
      <p:sp>
        <p:nvSpPr>
          <p:cNvPr id="28674"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Media </a:t>
            </a:r>
            <a:r>
              <a:rPr lang="en-US" sz="3600" dirty="0" smtClean="0">
                <a:solidFill>
                  <a:srgbClr val="000000"/>
                </a:solidFill>
                <a:ea typeface="+mj-ea"/>
                <a:cs typeface="+mj-cs"/>
              </a:rPr>
              <a:t>&amp; Social Media (cont’d</a:t>
            </a:r>
            <a:r>
              <a:rPr lang="en-US" sz="3600" dirty="0">
                <a:solidFill>
                  <a:srgbClr val="000000"/>
                </a:solidFill>
                <a:ea typeface="+mj-ea"/>
                <a:cs typeface="+mj-cs"/>
              </a:rPr>
              <a:t>)</a:t>
            </a:r>
          </a:p>
        </p:txBody>
      </p:sp>
      <p:pic>
        <p:nvPicPr>
          <p:cNvPr id="60419"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5686C3D-3743-4E7A-B7DC-6DCF6B0B4D3F}" type="slidenum">
              <a:rPr lang="en-US" altLang="en-US" sz="1000"/>
              <a:pPr eaLnBrk="1" hangingPunct="1"/>
              <a:t>28</a:t>
            </a:fld>
            <a:endParaRPr lang="en-US" altLang="en-US" sz="10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Content Placeholder 2"/>
          <p:cNvSpPr>
            <a:spLocks noGrp="1"/>
          </p:cNvSpPr>
          <p:nvPr>
            <p:ph idx="1"/>
          </p:nvPr>
        </p:nvSpPr>
        <p:spPr/>
        <p:txBody>
          <a:bodyPr/>
          <a:lstStyle/>
          <a:p>
            <a:pPr eaLnBrk="1" hangingPunct="1"/>
            <a:r>
              <a:rPr lang="en-US" altLang="en-US" sz="2600" b="1" dirty="0" smtClean="0">
                <a:ea typeface="ＭＳ Ｐゴシック" pitchFamily="34" charset="-128"/>
              </a:rPr>
              <a:t>COOP and family support plans should include:</a:t>
            </a:r>
          </a:p>
          <a:p>
            <a:pPr lvl="1" eaLnBrk="1" hangingPunct="1"/>
            <a:r>
              <a:rPr lang="en-US" altLang="en-US" sz="2000" dirty="0" smtClean="0">
                <a:ea typeface="ＭＳ Ｐゴシック" pitchFamily="34" charset="-128"/>
              </a:rPr>
              <a:t>Personnel accountability procedures</a:t>
            </a:r>
          </a:p>
          <a:p>
            <a:pPr marL="392113" lvl="1" indent="0" eaLnBrk="1" hangingPunct="1">
              <a:buNone/>
            </a:pPr>
            <a:endParaRPr lang="en-US" altLang="en-US" sz="1800" dirty="0" smtClean="0">
              <a:ea typeface="ＭＳ Ｐゴシック" pitchFamily="34" charset="-128"/>
            </a:endParaRPr>
          </a:p>
          <a:p>
            <a:pPr lvl="1" eaLnBrk="1" hangingPunct="1"/>
            <a:r>
              <a:rPr lang="en-US" altLang="en-US" sz="2000" dirty="0" smtClean="0">
                <a:ea typeface="ＭＳ Ｐゴシック" pitchFamily="34" charset="-128"/>
              </a:rPr>
              <a:t>A means for keeping employees informed (call-in number)</a:t>
            </a:r>
          </a:p>
          <a:p>
            <a:pPr marL="392113" lvl="1" indent="0" eaLnBrk="1" hangingPunct="1">
              <a:buNone/>
            </a:pPr>
            <a:endParaRPr lang="en-US" altLang="en-US" sz="1800" dirty="0" smtClean="0">
              <a:ea typeface="ＭＳ Ｐゴシック" pitchFamily="34" charset="-128"/>
            </a:endParaRPr>
          </a:p>
          <a:p>
            <a:pPr lvl="1" eaLnBrk="1" hangingPunct="1"/>
            <a:r>
              <a:rPr lang="en-US" altLang="en-US" sz="2000" dirty="0" smtClean="0">
                <a:ea typeface="ＭＳ Ｐゴシック" pitchFamily="34" charset="-128"/>
              </a:rPr>
              <a:t>Info on developing family emergency plans</a:t>
            </a:r>
          </a:p>
          <a:p>
            <a:pPr marL="392113" lvl="1" indent="0" eaLnBrk="1" hangingPunct="1">
              <a:buNone/>
            </a:pPr>
            <a:endParaRPr lang="en-US" altLang="en-US" sz="1800" dirty="0" smtClean="0">
              <a:ea typeface="ＭＳ Ｐゴシック" pitchFamily="34" charset="-128"/>
            </a:endParaRPr>
          </a:p>
          <a:p>
            <a:pPr lvl="1" eaLnBrk="1" hangingPunct="1"/>
            <a:r>
              <a:rPr lang="en-US" altLang="en-US" sz="2000" dirty="0" smtClean="0">
                <a:ea typeface="ＭＳ Ｐゴシック" pitchFamily="34" charset="-128"/>
              </a:rPr>
              <a:t>Info about family support services near alternate site</a:t>
            </a:r>
          </a:p>
          <a:p>
            <a:pPr marL="392113" lvl="1" indent="0" eaLnBrk="1" hangingPunct="1">
              <a:buNone/>
            </a:pPr>
            <a:endParaRPr lang="en-US" altLang="en-US" sz="1800" dirty="0" smtClean="0">
              <a:ea typeface="ＭＳ Ｐゴシック" pitchFamily="34" charset="-128"/>
            </a:endParaRPr>
          </a:p>
          <a:p>
            <a:pPr lvl="1" eaLnBrk="1" hangingPunct="1"/>
            <a:r>
              <a:rPr lang="en-US" altLang="en-US" sz="2000" dirty="0" smtClean="0">
                <a:ea typeface="ＭＳ Ｐゴシック" pitchFamily="34" charset="-128"/>
              </a:rPr>
              <a:t>Procedure for contacting family of employees who will be relocated</a:t>
            </a:r>
          </a:p>
          <a:p>
            <a:pPr marL="392113" lvl="1" indent="0" eaLnBrk="1" hangingPunct="1">
              <a:buNone/>
            </a:pPr>
            <a:endParaRPr lang="en-US" altLang="en-US" sz="1800" dirty="0" smtClean="0">
              <a:ea typeface="ＭＳ Ｐゴシック" pitchFamily="34" charset="-128"/>
            </a:endParaRPr>
          </a:p>
          <a:p>
            <a:pPr lvl="1" eaLnBrk="1" hangingPunct="1"/>
            <a:r>
              <a:rPr lang="en-US" altLang="en-US" sz="2000" dirty="0" smtClean="0">
                <a:ea typeface="ＭＳ Ｐゴシック" pitchFamily="34" charset="-128"/>
              </a:rPr>
              <a:t>A means for two-way communication between       essential/key members and their families</a:t>
            </a:r>
          </a:p>
          <a:p>
            <a:pPr eaLnBrk="1" hangingPunct="1"/>
            <a:endParaRPr lang="en-US" altLang="en-US" dirty="0" smtClean="0">
              <a:latin typeface="Calibri" pitchFamily="34" charset="0"/>
              <a:ea typeface="ＭＳ Ｐゴシック" pitchFamily="34" charset="-128"/>
            </a:endParaRPr>
          </a:p>
        </p:txBody>
      </p:sp>
      <p:sp>
        <p:nvSpPr>
          <p:cNvPr id="29698" name="Title 1"/>
          <p:cNvSpPr>
            <a:spLocks noGrp="1"/>
          </p:cNvSpPr>
          <p:nvPr>
            <p:ph type="title"/>
          </p:nvPr>
        </p:nvSpPr>
        <p:spPr/>
        <p:txBody>
          <a:bodyPr/>
          <a:lstStyle/>
          <a:p>
            <a:pPr eaLnBrk="1" fontAlgn="auto" hangingPunct="1">
              <a:spcAft>
                <a:spcPts val="0"/>
              </a:spcAft>
              <a:defRPr/>
            </a:pPr>
            <a:r>
              <a:rPr lang="en-US" sz="3700" dirty="0" smtClean="0">
                <a:solidFill>
                  <a:srgbClr val="000000"/>
                </a:solidFill>
                <a:ea typeface="+mj-ea"/>
                <a:cs typeface="+mj-cs"/>
              </a:rPr>
              <a:t>Employees </a:t>
            </a:r>
            <a:r>
              <a:rPr lang="en-US" sz="3700" dirty="0">
                <a:solidFill>
                  <a:srgbClr val="000000"/>
                </a:solidFill>
                <a:ea typeface="+mj-ea"/>
                <a:cs typeface="+mj-cs"/>
              </a:rPr>
              <a:t>and Family</a:t>
            </a:r>
          </a:p>
        </p:txBody>
      </p:sp>
      <p:pic>
        <p:nvPicPr>
          <p:cNvPr id="6246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FF692839-D104-4978-AB51-4139FA61510B}" type="slidenum">
              <a:rPr lang="en-US" altLang="en-US" sz="1000"/>
              <a:pPr eaLnBrk="1" hangingPunct="1"/>
              <a:t>29</a:t>
            </a:fld>
            <a:endParaRPr lang="en-US" altLang="en-US" sz="1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a:defRPr/>
            </a:pPr>
            <a:r>
              <a:rPr lang="en-US" dirty="0"/>
              <a:t>Session participants will remain </a:t>
            </a:r>
            <a:r>
              <a:rPr lang="en-US" dirty="0" smtClean="0"/>
              <a:t>muted</a:t>
            </a:r>
          </a:p>
          <a:p>
            <a:pPr>
              <a:defRPr/>
            </a:pPr>
            <a:endParaRPr lang="en-US" dirty="0"/>
          </a:p>
          <a:p>
            <a:pPr>
              <a:defRPr/>
            </a:pPr>
            <a:r>
              <a:rPr lang="en-US" dirty="0" smtClean="0"/>
              <a:t>Type questions in “Questions Pane” </a:t>
            </a:r>
          </a:p>
          <a:p>
            <a:pPr marL="109728" indent="0">
              <a:buFont typeface="Wingdings 3" pitchFamily="18" charset="2"/>
              <a:buNone/>
              <a:defRPr/>
            </a:pPr>
            <a:endParaRPr lang="en-US" dirty="0" smtClean="0"/>
          </a:p>
          <a:p>
            <a:pPr>
              <a:defRPr/>
            </a:pPr>
            <a:r>
              <a:rPr lang="en-US" dirty="0" smtClean="0"/>
              <a:t>Feedback survey</a:t>
            </a:r>
          </a:p>
          <a:p>
            <a:pPr>
              <a:defRPr/>
            </a:pPr>
            <a:endParaRPr lang="en-US" dirty="0" smtClean="0"/>
          </a:p>
          <a:p>
            <a:pPr>
              <a:defRPr/>
            </a:pPr>
            <a:r>
              <a:rPr lang="en-US" dirty="0" smtClean="0"/>
              <a:t>Audio problems? </a:t>
            </a:r>
            <a:r>
              <a:rPr lang="en-US" dirty="0" smtClean="0">
                <a:hlinkClick r:id="rId4"/>
              </a:rPr>
              <a:t>http://bit.ly/AudioHelp</a:t>
            </a:r>
            <a:endParaRPr lang="en-US" dirty="0" smtClean="0"/>
          </a:p>
          <a:p>
            <a:pPr marL="109728" indent="0">
              <a:buFont typeface="Wingdings 3" pitchFamily="18" charset="2"/>
              <a:buNone/>
              <a:defRPr/>
            </a:pPr>
            <a:endParaRPr lang="en-US" dirty="0"/>
          </a:p>
          <a:p>
            <a:pPr>
              <a:defRPr/>
            </a:pPr>
            <a:r>
              <a:rPr lang="en-US" dirty="0" smtClean="0"/>
              <a:t>Recorded</a:t>
            </a:r>
            <a:r>
              <a:rPr lang="en-US" dirty="0"/>
              <a:t>, will be available over </a:t>
            </a:r>
            <a:r>
              <a:rPr lang="en-US" dirty="0" err="1" smtClean="0"/>
              <a:t>MEPP</a:t>
            </a:r>
            <a:endParaRPr lang="en-US" dirty="0"/>
          </a:p>
          <a:p>
            <a:pPr>
              <a:defRPr/>
            </a:pPr>
            <a:endParaRPr lang="en-US" dirty="0" smtClean="0"/>
          </a:p>
        </p:txBody>
      </p:sp>
      <p:sp>
        <p:nvSpPr>
          <p:cNvPr id="17411" name="Slide Number Placeholder 2"/>
          <p:cNvSpPr>
            <a:spLocks noGrp="1"/>
          </p:cNvSpPr>
          <p:nvPr>
            <p:ph type="sldNum" sz="quarter" idx="12"/>
          </p:nvPr>
        </p:nvSpPr>
        <p:spPr bwMode="auto">
          <a:noFill/>
          <a:ln>
            <a:miter lim="800000"/>
            <a:headEnd/>
            <a:tailEnd/>
          </a:ln>
        </p:spPr>
        <p:txBody>
          <a:bodyPr/>
          <a:lstStyle/>
          <a:p>
            <a:fld id="{22474CF8-0119-420C-90A0-3A8F4B4DA688}" type="slidenum">
              <a:rPr lang="en-US" smtClean="0">
                <a:latin typeface="Arial" charset="0"/>
              </a:rPr>
              <a:pPr/>
              <a:t>3</a:t>
            </a:fld>
            <a:endParaRPr lang="en-US" smtClean="0">
              <a:latin typeface="Arial" charset="0"/>
            </a:endParaRPr>
          </a:p>
        </p:txBody>
      </p:sp>
      <p:sp>
        <p:nvSpPr>
          <p:cNvPr id="4" name="Title 3"/>
          <p:cNvSpPr>
            <a:spLocks noGrp="1"/>
          </p:cNvSpPr>
          <p:nvPr>
            <p:ph type="title"/>
          </p:nvPr>
        </p:nvSpPr>
        <p:spPr/>
        <p:txBody>
          <a:bodyPr/>
          <a:lstStyle/>
          <a:p>
            <a:pPr>
              <a:defRPr/>
            </a:pPr>
            <a:r>
              <a:rPr lang="en-US" dirty="0" smtClean="0">
                <a:solidFill>
                  <a:schemeClr val="tx1"/>
                </a:solidFill>
              </a:rPr>
              <a:t>Webinar</a:t>
            </a:r>
            <a:endParaRPr lang="en-US" dirty="0"/>
          </a:p>
        </p:txBody>
      </p:sp>
    </p:spTree>
    <p:extLst>
      <p:ext uri="{BB962C8B-B14F-4D97-AF65-F5344CB8AC3E}">
        <p14:creationId xmlns:p14="http://schemas.microsoft.com/office/powerpoint/2010/main" val="6889402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6561" name="Content Placeholder 1"/>
          <p:cNvSpPr>
            <a:spLocks noGrp="1"/>
          </p:cNvSpPr>
          <p:nvPr>
            <p:ph idx="1"/>
          </p:nvPr>
        </p:nvSpPr>
        <p:spPr>
          <a:xfrm>
            <a:off x="2438400" y="2438400"/>
            <a:ext cx="4343400" cy="914400"/>
          </a:xfrm>
        </p:spPr>
        <p:txBody>
          <a:bodyPr/>
          <a:lstStyle/>
          <a:p>
            <a:pPr marL="109538" indent="0" algn="ctr">
              <a:buFont typeface="Wingdings 3" pitchFamily="18" charset="2"/>
              <a:buNone/>
            </a:pPr>
            <a:r>
              <a:rPr lang="en-US" sz="4800" smtClean="0">
                <a:solidFill>
                  <a:srgbClr val="000000"/>
                </a:solidFill>
                <a:ea typeface="ＭＳ Ｐゴシック" pitchFamily="34" charset="-128"/>
              </a:rPr>
              <a:t>QUESTIONS?</a:t>
            </a:r>
            <a:endParaRPr lang="en-US" sz="4800" smtClean="0">
              <a:ea typeface="ＭＳ Ｐゴシック" pitchFamily="34" charset="-128"/>
            </a:endParaRPr>
          </a:p>
        </p:txBody>
      </p:sp>
      <p:sp>
        <p:nvSpPr>
          <p:cNvPr id="66562" name="Slide Number Placeholder 2"/>
          <p:cNvSpPr>
            <a:spLocks noGrp="1"/>
          </p:cNvSpPr>
          <p:nvPr>
            <p:ph type="sldNum" sz="quarter" idx="12"/>
          </p:nvPr>
        </p:nvSpPr>
        <p:spPr bwMode="auto">
          <a:noFill/>
          <a:ln>
            <a:miter lim="800000"/>
            <a:headEnd/>
            <a:tailEnd/>
          </a:ln>
        </p:spPr>
        <p:txBody>
          <a:bodyPr/>
          <a:lstStyle/>
          <a:p>
            <a:fld id="{ABD95F84-3936-4621-BF87-3AF76484B466}" type="slidenum">
              <a:rPr lang="en-US" smtClean="0">
                <a:latin typeface="Arial" charset="0"/>
              </a:rPr>
              <a:pPr/>
              <a:t>30</a:t>
            </a:fld>
            <a:endParaRPr lang="en-US" smtClean="0">
              <a:latin typeface="Arial" charset="0"/>
            </a:endParaRPr>
          </a:p>
        </p:txBody>
      </p:sp>
    </p:spTree>
    <p:extLst>
      <p:ext uri="{BB962C8B-B14F-4D97-AF65-F5344CB8AC3E}">
        <p14:creationId xmlns:p14="http://schemas.microsoft.com/office/powerpoint/2010/main" val="13195123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Content Placeholder 2"/>
          <p:cNvSpPr>
            <a:spLocks noGrp="1"/>
          </p:cNvSpPr>
          <p:nvPr>
            <p:ph idx="1"/>
          </p:nvPr>
        </p:nvSpPr>
        <p:spPr/>
        <p:txBody>
          <a:bodyPr>
            <a:normAutofit/>
          </a:bodyPr>
          <a:lstStyle/>
          <a:p>
            <a:pPr marL="0" indent="0" algn="ctr" eaLnBrk="1" fontAlgn="auto" hangingPunct="1">
              <a:spcAft>
                <a:spcPts val="0"/>
              </a:spcAft>
              <a:buFont typeface="Arial" pitchFamily="34" charset="0"/>
              <a:buNone/>
              <a:defRPr/>
            </a:pPr>
            <a:endParaRPr lang="en-US" altLang="en-US" dirty="0" smtClean="0">
              <a:ea typeface="ＭＳ Ｐゴシック" pitchFamily="34" charset="-128"/>
              <a:cs typeface="+mn-cs"/>
            </a:endParaRPr>
          </a:p>
          <a:p>
            <a:pPr marL="0" indent="0" algn="ctr" eaLnBrk="1" fontAlgn="auto" hangingPunct="1">
              <a:spcAft>
                <a:spcPts val="0"/>
              </a:spcAft>
              <a:buFont typeface="Wingdings 3"/>
              <a:buNone/>
              <a:defRPr/>
            </a:pPr>
            <a:r>
              <a:rPr lang="en-US" altLang="en-US" dirty="0" smtClean="0">
                <a:ea typeface="ＭＳ Ｐゴシック" pitchFamily="34" charset="-128"/>
                <a:cs typeface="+mn-cs"/>
              </a:rPr>
              <a:t>Audrey Cain -</a:t>
            </a:r>
            <a:r>
              <a:rPr lang="en-US" altLang="en-US" dirty="0">
                <a:ea typeface="ＭＳ Ｐゴシック" pitchFamily="34" charset="-128"/>
                <a:cs typeface="+mn-cs"/>
              </a:rPr>
              <a:t>MEMA- </a:t>
            </a:r>
            <a:endParaRPr lang="en-US" altLang="en-US" dirty="0" smtClean="0">
              <a:ea typeface="ＭＳ Ｐゴシック" pitchFamily="34" charset="-128"/>
              <a:cs typeface="+mn-cs"/>
            </a:endParaRPr>
          </a:p>
          <a:p>
            <a:pPr marL="0" indent="0" algn="ctr" eaLnBrk="1" fontAlgn="auto" hangingPunct="1">
              <a:spcAft>
                <a:spcPts val="0"/>
              </a:spcAft>
              <a:buFont typeface="Arial" pitchFamily="34" charset="0"/>
              <a:buNone/>
              <a:defRPr/>
            </a:pPr>
            <a:r>
              <a:rPr lang="en-US" altLang="en-US" dirty="0" smtClean="0">
                <a:ea typeface="ＭＳ Ｐゴシック" pitchFamily="34" charset="-128"/>
                <a:cs typeface="+mn-cs"/>
              </a:rPr>
              <a:t>(</a:t>
            </a:r>
            <a:r>
              <a:rPr lang="en-US" altLang="en-US" dirty="0" err="1" smtClean="0">
                <a:ea typeface="ＭＳ Ｐゴシック" pitchFamily="34" charset="-128"/>
                <a:cs typeface="+mn-cs"/>
              </a:rPr>
              <a:t>audrey.cain@maryland.gov</a:t>
            </a:r>
            <a:r>
              <a:rPr lang="en-US" altLang="en-US" dirty="0" smtClean="0">
                <a:ea typeface="ＭＳ Ｐゴシック" pitchFamily="34" charset="-128"/>
                <a:cs typeface="+mn-cs"/>
              </a:rPr>
              <a:t>)</a:t>
            </a:r>
            <a:endParaRPr lang="en-US" altLang="en-US" dirty="0">
              <a:ea typeface="ＭＳ Ｐゴシック" pitchFamily="34" charset="-128"/>
              <a:cs typeface="+mn-cs"/>
            </a:endParaRPr>
          </a:p>
          <a:p>
            <a:pPr marL="0" indent="0" algn="ctr" eaLnBrk="1" fontAlgn="auto" hangingPunct="1">
              <a:spcAft>
                <a:spcPts val="0"/>
              </a:spcAft>
              <a:buFont typeface="Arial" pitchFamily="34" charset="0"/>
              <a:buNone/>
              <a:defRPr/>
            </a:pPr>
            <a:endParaRPr lang="en-US" altLang="en-US" dirty="0">
              <a:ea typeface="ＭＳ Ｐゴシック" pitchFamily="34" charset="-128"/>
              <a:cs typeface="+mn-cs"/>
            </a:endParaRPr>
          </a:p>
          <a:p>
            <a:pPr marL="0" indent="0" algn="ctr" eaLnBrk="1" fontAlgn="auto" hangingPunct="1">
              <a:spcAft>
                <a:spcPts val="0"/>
              </a:spcAft>
              <a:buFont typeface="Arial" pitchFamily="34" charset="0"/>
              <a:buNone/>
              <a:defRPr/>
            </a:pPr>
            <a:r>
              <a:rPr lang="en-US" altLang="en-US" dirty="0" smtClean="0">
                <a:ea typeface="ＭＳ Ｐゴシック" pitchFamily="34" charset="-128"/>
                <a:cs typeface="+mn-cs"/>
              </a:rPr>
              <a:t>Jane J. Thursby -MEMA- (jane.thursby@maryland.gov)</a:t>
            </a:r>
          </a:p>
          <a:p>
            <a:pPr marL="365760" indent="-256032" eaLnBrk="1" fontAlgn="auto" hangingPunct="1">
              <a:spcAft>
                <a:spcPts val="0"/>
              </a:spcAft>
              <a:buFont typeface="Arial" pitchFamily="34" charset="0"/>
              <a:buChar char="•"/>
              <a:defRPr/>
            </a:pPr>
            <a:endParaRPr lang="en-US" altLang="en-US" dirty="0" smtClean="0">
              <a:ea typeface="ＭＳ Ｐゴシック" pitchFamily="34" charset="-128"/>
              <a:cs typeface="+mn-cs"/>
            </a:endParaRPr>
          </a:p>
        </p:txBody>
      </p:sp>
      <p:sp>
        <p:nvSpPr>
          <p:cNvPr id="32770" name="Title 1"/>
          <p:cNvSpPr>
            <a:spLocks noGrp="1"/>
          </p:cNvSpPr>
          <p:nvPr>
            <p:ph type="title"/>
          </p:nvPr>
        </p:nvSpPr>
        <p:spPr/>
        <p:txBody>
          <a:bodyPr/>
          <a:lstStyle/>
          <a:p>
            <a:pPr eaLnBrk="1" fontAlgn="auto" hangingPunct="1">
              <a:spcAft>
                <a:spcPts val="0"/>
              </a:spcAft>
              <a:defRPr/>
            </a:pPr>
            <a:r>
              <a:rPr lang="en-US" sz="3700" dirty="0">
                <a:solidFill>
                  <a:srgbClr val="000000"/>
                </a:solidFill>
                <a:ea typeface="+mj-ea"/>
                <a:cs typeface="+mj-cs"/>
              </a:rPr>
              <a:t>Contact Information</a:t>
            </a:r>
          </a:p>
        </p:txBody>
      </p:sp>
      <p:pic>
        <p:nvPicPr>
          <p:cNvPr id="65539" name="Picture 2"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E54BD912-9FC9-4D6A-A4C1-696727AE8FEA}" type="slidenum">
              <a:rPr lang="en-US" altLang="en-US" sz="1000"/>
              <a:pPr eaLnBrk="1" hangingPunct="1"/>
              <a:t>31</a:t>
            </a:fld>
            <a:endParaRPr lang="en-US" altLang="en-US" sz="10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F:\MEMA\LOGOS\MEMA Logo_high res_transparent.png"/>
          <p:cNvPicPr>
            <a:picLocks noChangeAspect="1" noChangeArrowheads="1"/>
          </p:cNvPicPr>
          <p:nvPr/>
        </p:nvPicPr>
        <p:blipFill>
          <a:blip r:embed="rId2"/>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295400"/>
            <a:ext cx="8229600" cy="4691062"/>
          </a:xfrm>
        </p:spPr>
        <p:txBody>
          <a:bodyPr>
            <a:normAutofit/>
          </a:bodyPr>
          <a:lstStyle/>
          <a:p>
            <a:pPr>
              <a:defRPr/>
            </a:pPr>
            <a:r>
              <a:rPr lang="en-US" dirty="0" smtClean="0"/>
              <a:t>Introductions</a:t>
            </a:r>
          </a:p>
          <a:p>
            <a:pPr>
              <a:defRPr/>
            </a:pPr>
            <a:r>
              <a:rPr lang="en-US" dirty="0" smtClean="0"/>
              <a:t>Background &amp; Definitions</a:t>
            </a:r>
          </a:p>
          <a:p>
            <a:pPr>
              <a:defRPr/>
            </a:pPr>
            <a:r>
              <a:rPr lang="en-US" dirty="0" smtClean="0"/>
              <a:t>Review Processes</a:t>
            </a:r>
          </a:p>
          <a:p>
            <a:pPr>
              <a:defRPr/>
            </a:pPr>
            <a:r>
              <a:rPr lang="en-US" dirty="0" smtClean="0"/>
              <a:t>Communications &amp; Essential Functions</a:t>
            </a:r>
          </a:p>
          <a:p>
            <a:pPr lvl="1">
              <a:defRPr/>
            </a:pPr>
            <a:r>
              <a:rPr lang="en-US" dirty="0" smtClean="0"/>
              <a:t>Technology</a:t>
            </a:r>
          </a:p>
          <a:p>
            <a:pPr lvl="1">
              <a:defRPr/>
            </a:pPr>
            <a:r>
              <a:rPr lang="en-US" dirty="0" smtClean="0"/>
              <a:t>Business Practices</a:t>
            </a:r>
          </a:p>
          <a:p>
            <a:pPr>
              <a:defRPr/>
            </a:pPr>
            <a:r>
              <a:rPr lang="en-US" dirty="0" smtClean="0"/>
              <a:t>Communications Plan</a:t>
            </a:r>
          </a:p>
          <a:p>
            <a:pPr>
              <a:defRPr/>
            </a:pPr>
            <a:r>
              <a:rPr lang="en-US" smtClean="0"/>
              <a:t>Conclusion</a:t>
            </a:r>
            <a:endParaRPr lang="en-US" dirty="0" smtClean="0"/>
          </a:p>
          <a:p>
            <a:pPr>
              <a:defRPr/>
            </a:pPr>
            <a:r>
              <a:rPr lang="en-US" dirty="0" smtClean="0"/>
              <a:t>Contact Information</a:t>
            </a:r>
          </a:p>
        </p:txBody>
      </p:sp>
      <p:sp>
        <p:nvSpPr>
          <p:cNvPr id="3" name="Title 2"/>
          <p:cNvSpPr>
            <a:spLocks noGrp="1"/>
          </p:cNvSpPr>
          <p:nvPr>
            <p:ph type="title"/>
          </p:nvPr>
        </p:nvSpPr>
        <p:spPr/>
        <p:txBody>
          <a:bodyPr/>
          <a:lstStyle/>
          <a:p>
            <a:pPr>
              <a:defRPr/>
            </a:pPr>
            <a:r>
              <a:rPr lang="en-US" dirty="0">
                <a:solidFill>
                  <a:schemeClr val="tx1"/>
                </a:solidFill>
              </a:rPr>
              <a:t>Outline</a:t>
            </a:r>
            <a:endParaRPr lang="en-US" dirty="0"/>
          </a:p>
        </p:txBody>
      </p:sp>
      <p:sp>
        <p:nvSpPr>
          <p:cNvPr id="19460" name="Slide Number Placeholder 3"/>
          <p:cNvSpPr>
            <a:spLocks noGrp="1"/>
          </p:cNvSpPr>
          <p:nvPr>
            <p:ph type="sldNum" sz="quarter" idx="12"/>
          </p:nvPr>
        </p:nvSpPr>
        <p:spPr bwMode="auto">
          <a:noFill/>
          <a:ln>
            <a:miter lim="800000"/>
            <a:headEnd/>
            <a:tailEnd/>
          </a:ln>
        </p:spPr>
        <p:txBody>
          <a:bodyPr/>
          <a:lstStyle/>
          <a:p>
            <a:fld id="{842378A4-7B3C-4191-92EF-82D64DD6092F}" type="slidenum">
              <a:rPr lang="en-US" altLang="en-US" smtClean="0">
                <a:latin typeface="Arial" charset="0"/>
              </a:rPr>
              <a:pPr/>
              <a:t>4</a:t>
            </a:fld>
            <a:endParaRPr lang="en-US" altLang="en-US" smtClean="0">
              <a:latin typeface="Arial" charset="0"/>
            </a:endParaRPr>
          </a:p>
        </p:txBody>
      </p:sp>
      <p:sp>
        <p:nvSpPr>
          <p:cNvPr id="19461" name="Rectangle 5"/>
          <p:cNvSpPr>
            <a:spLocks noChangeArrowheads="1"/>
          </p:cNvSpPr>
          <p:nvPr/>
        </p:nvSpPr>
        <p:spPr bwMode="auto">
          <a:xfrm>
            <a:off x="3124200" y="5627688"/>
            <a:ext cx="4572000" cy="1077912"/>
          </a:xfrm>
          <a:prstGeom prst="rect">
            <a:avLst/>
          </a:prstGeom>
          <a:noFill/>
          <a:ln w="9525">
            <a:noFill/>
            <a:miter lim="800000"/>
            <a:headEnd/>
            <a:tailEnd/>
          </a:ln>
        </p:spPr>
        <p:txBody>
          <a:bodyPr>
            <a:spAutoFit/>
          </a:bodyPr>
          <a:lstStyle/>
          <a:p>
            <a:r>
              <a:rPr lang="en-US" sz="1600" dirty="0"/>
              <a:t>At this point in the presentation you should be able to hear the presenter speaking. Should you experience audio problems please visit </a:t>
            </a:r>
            <a:r>
              <a:rPr lang="en-US" sz="1600" u="sng" dirty="0">
                <a:hlinkClick r:id="rId3"/>
              </a:rPr>
              <a:t>http://bit.ly/AudioHelp</a:t>
            </a:r>
            <a:endParaRPr lang="en-US" sz="1600" dirty="0"/>
          </a:p>
        </p:txBody>
      </p:sp>
    </p:spTree>
    <p:extLst>
      <p:ext uri="{BB962C8B-B14F-4D97-AF65-F5344CB8AC3E}">
        <p14:creationId xmlns:p14="http://schemas.microsoft.com/office/powerpoint/2010/main" val="1105209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121" name="Content Placeholder 2"/>
          <p:cNvSpPr>
            <a:spLocks noGrp="1"/>
          </p:cNvSpPr>
          <p:nvPr>
            <p:ph idx="1"/>
          </p:nvPr>
        </p:nvSpPr>
        <p:spPr/>
        <p:txBody>
          <a:bodyPr/>
          <a:lstStyle/>
          <a:p>
            <a:pPr eaLnBrk="1" hangingPunct="1">
              <a:defRPr/>
            </a:pPr>
            <a:r>
              <a:rPr lang="en-US" altLang="en-US" sz="2400" u="sng" dirty="0" smtClean="0">
                <a:ea typeface="ＭＳ Ｐゴシック" pitchFamily="34" charset="-128"/>
              </a:rPr>
              <a:t>Presenters</a:t>
            </a:r>
            <a:r>
              <a:rPr lang="en-US" altLang="en-US" sz="2400" dirty="0" smtClean="0">
                <a:ea typeface="ＭＳ Ｐゴシック" pitchFamily="34" charset="-128"/>
              </a:rPr>
              <a:t>:  </a:t>
            </a:r>
            <a:r>
              <a:rPr lang="en-US" altLang="en-US" sz="2200" dirty="0" smtClean="0">
                <a:ea typeface="ＭＳ Ｐゴシック" pitchFamily="34" charset="-128"/>
              </a:rPr>
              <a:t>Preeti Emrick &amp; Marissa Clark, University of Maryland Center for Health and Homeland Security </a:t>
            </a:r>
          </a:p>
          <a:p>
            <a:pPr marL="109537" indent="0" eaLnBrk="1" hangingPunct="1">
              <a:buFont typeface="Wingdings 3" pitchFamily="18" charset="2"/>
              <a:buNone/>
              <a:defRPr/>
            </a:pPr>
            <a:endParaRPr lang="en-US" altLang="en-US" sz="2200" dirty="0" smtClean="0">
              <a:ea typeface="ＭＳ Ｐゴシック" pitchFamily="34" charset="-128"/>
            </a:endParaRPr>
          </a:p>
          <a:p>
            <a:pPr eaLnBrk="1" hangingPunct="1">
              <a:defRPr/>
            </a:pPr>
            <a:r>
              <a:rPr lang="en-US" altLang="en-US" sz="2400" u="sng" dirty="0" smtClean="0">
                <a:ea typeface="ＭＳ Ｐゴシック" pitchFamily="34" charset="-128"/>
              </a:rPr>
              <a:t>About CHHS</a:t>
            </a:r>
            <a:r>
              <a:rPr lang="en-US" altLang="en-US" dirty="0" smtClean="0">
                <a:ea typeface="ＭＳ Ｐゴシック" pitchFamily="34" charset="-128"/>
              </a:rPr>
              <a:t>: </a:t>
            </a:r>
          </a:p>
          <a:p>
            <a:pPr lvl="1" eaLnBrk="1" hangingPunct="1">
              <a:defRPr/>
            </a:pPr>
            <a:r>
              <a:rPr lang="en-US" altLang="en-US" dirty="0" smtClean="0">
                <a:ea typeface="ＭＳ Ｐゴシック" pitchFamily="34" charset="-128"/>
              </a:rPr>
              <a:t>Created after 9/11 attacks</a:t>
            </a:r>
          </a:p>
          <a:p>
            <a:pPr lvl="1" eaLnBrk="1" hangingPunct="1">
              <a:defRPr/>
            </a:pPr>
            <a:r>
              <a:rPr lang="en-US" altLang="en-US" dirty="0" smtClean="0">
                <a:ea typeface="ＭＳ Ｐゴシック" pitchFamily="34" charset="-128"/>
              </a:rPr>
              <a:t>To bolster UMB’s work related to homeland security</a:t>
            </a:r>
          </a:p>
          <a:p>
            <a:pPr lvl="1" eaLnBrk="1" hangingPunct="1">
              <a:defRPr/>
            </a:pPr>
            <a:r>
              <a:rPr lang="en-US" altLang="en-US" dirty="0" smtClean="0">
                <a:ea typeface="ＭＳ Ｐゴシック" pitchFamily="34" charset="-128"/>
              </a:rPr>
              <a:t>Works with emergency managers and responders in the private sector &amp; all levels of government</a:t>
            </a:r>
          </a:p>
          <a:p>
            <a:pPr lvl="1" eaLnBrk="1" hangingPunct="1">
              <a:defRPr/>
            </a:pPr>
            <a:r>
              <a:rPr lang="en-US" altLang="en-US" dirty="0" smtClean="0">
                <a:ea typeface="ＭＳ Ｐゴシック" pitchFamily="34" charset="-128"/>
              </a:rPr>
              <a:t>Develops plans, policies, and strategies</a:t>
            </a:r>
          </a:p>
          <a:p>
            <a:pPr lvl="1" eaLnBrk="1" hangingPunct="1">
              <a:defRPr/>
            </a:pPr>
            <a:r>
              <a:rPr lang="en-US" altLang="en-US" dirty="0" smtClean="0">
                <a:ea typeface="ＭＳ Ｐゴシック" pitchFamily="34" charset="-128"/>
              </a:rPr>
              <a:t>Enhance &amp; ensure public safety during natural disasters or man-made catastrophes </a:t>
            </a:r>
          </a:p>
        </p:txBody>
      </p:sp>
      <p:sp>
        <p:nvSpPr>
          <p:cNvPr id="3074" name="Title 1"/>
          <p:cNvSpPr>
            <a:spLocks noGrp="1"/>
          </p:cNvSpPr>
          <p:nvPr>
            <p:ph type="title"/>
          </p:nvPr>
        </p:nvSpPr>
        <p:spPr/>
        <p:txBody>
          <a:bodyPr/>
          <a:lstStyle/>
          <a:p>
            <a:pPr eaLnBrk="1" fontAlgn="auto" hangingPunct="1">
              <a:spcAft>
                <a:spcPts val="0"/>
              </a:spcAft>
              <a:defRPr/>
            </a:pPr>
            <a:r>
              <a:rPr lang="en-US" sz="3600" dirty="0">
                <a:solidFill>
                  <a:schemeClr val="tx1"/>
                </a:solidFill>
                <a:ea typeface="+mj-ea"/>
                <a:cs typeface="+mj-cs"/>
              </a:rPr>
              <a:t>Introductions</a:t>
            </a:r>
          </a:p>
        </p:txBody>
      </p:sp>
      <p:sp>
        <p:nvSpPr>
          <p:cNvPr id="20484" name="Slide Number Placeholder 1"/>
          <p:cNvSpPr>
            <a:spLocks noGrp="1"/>
          </p:cNvSpPr>
          <p:nvPr>
            <p:ph type="sldNum" sz="quarter" idx="12"/>
          </p:nvPr>
        </p:nvSpPr>
        <p:spPr bwMode="auto">
          <a:noFill/>
          <a:ln>
            <a:miter lim="800000"/>
            <a:headEnd/>
            <a:tailEnd/>
          </a:ln>
        </p:spPr>
        <p:txBody>
          <a:bodyPr/>
          <a:lstStyle/>
          <a:p>
            <a:fld id="{F4D6A4A5-F1C0-44F4-AE5E-9F9DCC10228D}" type="slidenum">
              <a:rPr lang="en-US" altLang="en-US" smtClean="0">
                <a:latin typeface="Arial" charset="0"/>
              </a:rPr>
              <a:pPr/>
              <a:t>5</a:t>
            </a:fld>
            <a:endParaRPr lang="en-US" altLang="en-US" smtClean="0">
              <a:latin typeface="Arial" charset="0"/>
            </a:endParaRPr>
          </a:p>
        </p:txBody>
      </p:sp>
    </p:spTree>
    <p:extLst>
      <p:ext uri="{BB962C8B-B14F-4D97-AF65-F5344CB8AC3E}">
        <p14:creationId xmlns:p14="http://schemas.microsoft.com/office/powerpoint/2010/main" val="134830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5" name="Content Placeholder 1"/>
          <p:cNvSpPr>
            <a:spLocks noGrp="1"/>
          </p:cNvSpPr>
          <p:nvPr>
            <p:ph idx="1"/>
          </p:nvPr>
        </p:nvSpPr>
        <p:spPr/>
        <p:txBody>
          <a:bodyPr/>
          <a:lstStyle/>
          <a:p>
            <a:pPr eaLnBrk="1" hangingPunct="1"/>
            <a:r>
              <a:rPr lang="en-US" altLang="en-US" sz="2300" dirty="0" smtClean="0">
                <a:ea typeface="ＭＳ Ｐゴシック" pitchFamily="34" charset="-128"/>
              </a:rPr>
              <a:t>Communications planning crucial to COOP planning</a:t>
            </a:r>
          </a:p>
          <a:p>
            <a:pPr marL="109537" indent="0" eaLnBrk="1" hangingPunct="1">
              <a:buNone/>
            </a:pPr>
            <a:endParaRPr lang="en-US" altLang="en-US" sz="2300" dirty="0" smtClean="0">
              <a:ea typeface="ＭＳ Ｐゴシック" pitchFamily="34" charset="-128"/>
            </a:endParaRPr>
          </a:p>
          <a:p>
            <a:pPr eaLnBrk="1" hangingPunct="1"/>
            <a:r>
              <a:rPr lang="en-US" altLang="en-US" sz="2300" dirty="0" smtClean="0">
                <a:ea typeface="ＭＳ Ｐゴシック" pitchFamily="34" charset="-128"/>
              </a:rPr>
              <a:t>Two Major Elements of Communications:</a:t>
            </a:r>
          </a:p>
          <a:p>
            <a:pPr marL="849313" lvl="1" indent="-457200" eaLnBrk="1" hangingPunct="1">
              <a:buFont typeface="+mj-lt"/>
              <a:buAutoNum type="arabicPeriod"/>
            </a:pPr>
            <a:r>
              <a:rPr lang="en-US" altLang="en-US" sz="2100" u="sng" dirty="0" smtClean="0">
                <a:ea typeface="ＭＳ Ｐゴシック" pitchFamily="34" charset="-128"/>
              </a:rPr>
              <a:t>Technology</a:t>
            </a:r>
            <a:r>
              <a:rPr lang="en-US" altLang="en-US" sz="2100" dirty="0" smtClean="0">
                <a:ea typeface="ＭＳ Ｐゴシック" pitchFamily="34" charset="-128"/>
              </a:rPr>
              <a:t> - Devices that channel &amp; facilitate communication; s</a:t>
            </a:r>
            <a:r>
              <a:rPr lang="en-US" altLang="en-US" sz="2000" dirty="0" smtClean="0">
                <a:ea typeface="ＭＳ Ｐゴシック" pitchFamily="34" charset="-128"/>
              </a:rPr>
              <a:t>hould be accessible, secure, and redundant</a:t>
            </a:r>
          </a:p>
          <a:p>
            <a:pPr marL="1139825" lvl="2" indent="-225425" eaLnBrk="1" hangingPunct="1">
              <a:buClr>
                <a:schemeClr val="accent1"/>
              </a:buClr>
            </a:pPr>
            <a:r>
              <a:rPr lang="en-US" altLang="en-US" sz="1800" u="sng" dirty="0" smtClean="0">
                <a:ea typeface="ＭＳ Ｐゴシック" pitchFamily="34" charset="-128"/>
              </a:rPr>
              <a:t>Interoperability</a:t>
            </a:r>
            <a:r>
              <a:rPr lang="en-US" altLang="en-US" sz="1800" dirty="0" smtClean="0">
                <a:ea typeface="ＭＳ Ｐゴシック" pitchFamily="34" charset="-128"/>
              </a:rPr>
              <a:t> - </a:t>
            </a:r>
            <a:r>
              <a:rPr lang="en-US" sz="1800" dirty="0"/>
              <a:t>Ability of a system or product to work with other systems or products without special effort on the part of the </a:t>
            </a:r>
            <a:r>
              <a:rPr lang="en-US" sz="1800" dirty="0" smtClean="0"/>
              <a:t>user</a:t>
            </a:r>
            <a:endParaRPr lang="en-US" altLang="en-US" sz="1800" dirty="0" smtClean="0">
              <a:ea typeface="ＭＳ Ｐゴシック" pitchFamily="34" charset="-128"/>
            </a:endParaRPr>
          </a:p>
          <a:p>
            <a:pPr marL="849313" lvl="1" indent="-457200" eaLnBrk="1" hangingPunct="1">
              <a:buFont typeface="+mj-lt"/>
              <a:buAutoNum type="arabicPeriod"/>
            </a:pPr>
            <a:r>
              <a:rPr lang="en-US" altLang="en-US" sz="2100" u="sng" dirty="0" smtClean="0">
                <a:ea typeface="ＭＳ Ｐゴシック" pitchFamily="34" charset="-128"/>
              </a:rPr>
              <a:t>Business Practices</a:t>
            </a:r>
            <a:r>
              <a:rPr lang="en-US" altLang="en-US" sz="2100" dirty="0" smtClean="0">
                <a:ea typeface="ＭＳ Ｐゴシック" pitchFamily="34" charset="-128"/>
              </a:rPr>
              <a:t> </a:t>
            </a:r>
            <a:r>
              <a:rPr lang="en-US" altLang="en-US" sz="2100" dirty="0">
                <a:ea typeface="ＭＳ Ｐゴシック" pitchFamily="34" charset="-128"/>
              </a:rPr>
              <a:t>-</a:t>
            </a:r>
            <a:r>
              <a:rPr lang="en-US" altLang="en-US" sz="2100" dirty="0" smtClean="0">
                <a:ea typeface="ＭＳ Ｐゴシック" pitchFamily="34" charset="-128"/>
              </a:rPr>
              <a:t> Comprehensive office policies that foster and promote effective and timely communication before/during/after an          emergency</a:t>
            </a:r>
          </a:p>
          <a:p>
            <a:endParaRPr lang="en-US" altLang="en-US" dirty="0" smtClean="0">
              <a:ea typeface="ＭＳ Ｐゴシック" pitchFamily="34" charset="-128"/>
            </a:endParaRPr>
          </a:p>
        </p:txBody>
      </p:sp>
      <p:sp>
        <p:nvSpPr>
          <p:cNvPr id="3" name="Title 2"/>
          <p:cNvSpPr>
            <a:spLocks noGrp="1"/>
          </p:cNvSpPr>
          <p:nvPr>
            <p:ph type="title"/>
          </p:nvPr>
        </p:nvSpPr>
        <p:spPr/>
        <p:txBody>
          <a:bodyPr/>
          <a:lstStyle/>
          <a:p>
            <a:pPr>
              <a:defRPr/>
            </a:pPr>
            <a:r>
              <a:rPr lang="en-US" sz="3600" dirty="0">
                <a:solidFill>
                  <a:srgbClr val="000000"/>
                </a:solidFill>
                <a:cs typeface="Arial" charset="0"/>
              </a:rPr>
              <a:t>Communications</a:t>
            </a:r>
            <a:endParaRPr lang="en-US" dirty="0"/>
          </a:p>
        </p:txBody>
      </p:sp>
      <p:sp>
        <p:nvSpPr>
          <p:cNvPr id="2150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954D064D-7802-49CC-B247-3FC51D0C584B}" type="slidenum">
              <a:rPr lang="en-US" altLang="en-US" sz="1000"/>
              <a:pPr eaLnBrk="1" hangingPunct="1"/>
              <a:t>6</a:t>
            </a:fld>
            <a:endParaRPr lang="en-US" altLang="en-US" sz="10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Content Placeholder 2"/>
          <p:cNvSpPr>
            <a:spLocks noGrp="1"/>
          </p:cNvSpPr>
          <p:nvPr>
            <p:ph idx="1"/>
          </p:nvPr>
        </p:nvSpPr>
        <p:spPr/>
        <p:txBody>
          <a:bodyPr/>
          <a:lstStyle/>
          <a:p>
            <a:pPr algn="ctr" eaLnBrk="1" hangingPunct="1">
              <a:buFont typeface="Arial" pitchFamily="34" charset="0"/>
              <a:buNone/>
            </a:pPr>
            <a:endParaRPr lang="en-US" altLang="en-US" sz="2800" b="1" dirty="0" smtClean="0">
              <a:ea typeface="ＭＳ Ｐゴシック" pitchFamily="34" charset="-128"/>
            </a:endParaRPr>
          </a:p>
          <a:p>
            <a:pPr algn="ctr" eaLnBrk="1" hangingPunct="1">
              <a:buFont typeface="Arial" pitchFamily="34" charset="0"/>
              <a:buNone/>
            </a:pPr>
            <a:r>
              <a:rPr lang="en-US" altLang="en-US" sz="2400" b="1" dirty="0" smtClean="0">
                <a:ea typeface="ＭＳ Ｐゴシック" pitchFamily="34" charset="-128"/>
              </a:rPr>
              <a:t>Review Critical Communication Processes</a:t>
            </a:r>
          </a:p>
          <a:p>
            <a:pPr algn="ctr" eaLnBrk="1" hangingPunct="1">
              <a:buFont typeface="Arial" pitchFamily="34" charset="0"/>
              <a:buNone/>
            </a:pPr>
            <a:endParaRPr lang="en-US" altLang="en-US" sz="2400" dirty="0" smtClean="0">
              <a:ea typeface="ＭＳ Ｐゴシック" pitchFamily="34" charset="-128"/>
            </a:endParaRPr>
          </a:p>
          <a:p>
            <a:pPr algn="ctr" eaLnBrk="1" hangingPunct="1">
              <a:buFont typeface="Arial" pitchFamily="34" charset="0"/>
              <a:buNone/>
            </a:pPr>
            <a:r>
              <a:rPr lang="en-US" altLang="en-US" sz="2400" dirty="0" smtClean="0">
                <a:ea typeface="ＭＳ Ｐゴシック" pitchFamily="34" charset="-128"/>
              </a:rPr>
              <a:t>Initiation (Who, Where, How, etc.)</a:t>
            </a:r>
          </a:p>
          <a:p>
            <a:pPr algn="ctr" eaLnBrk="1" hangingPunct="1">
              <a:buFont typeface="Arial" pitchFamily="34" charset="0"/>
              <a:buNone/>
            </a:pPr>
            <a:r>
              <a:rPr lang="en-US" altLang="en-US" sz="2400" dirty="0" smtClean="0">
                <a:ea typeface="ＭＳ Ｐゴシック" pitchFamily="34" charset="-128"/>
              </a:rPr>
              <a:t>Receipt (Who, Where, How, etc.)</a:t>
            </a:r>
          </a:p>
          <a:p>
            <a:pPr algn="ctr" eaLnBrk="1" hangingPunct="1">
              <a:buFont typeface="Arial" pitchFamily="34" charset="0"/>
              <a:buNone/>
            </a:pPr>
            <a:r>
              <a:rPr lang="en-US" altLang="en-US" sz="2400" dirty="0" smtClean="0">
                <a:ea typeface="ＭＳ Ｐゴシック" pitchFamily="34" charset="-128"/>
              </a:rPr>
              <a:t>Desired Outcome</a:t>
            </a:r>
          </a:p>
          <a:p>
            <a:pPr lvl="1" algn="ctr" eaLnBrk="1" hangingPunct="1">
              <a:buFont typeface="Arial" pitchFamily="34" charset="0"/>
              <a:buNone/>
            </a:pPr>
            <a:endParaRPr lang="en-US" altLang="en-US" sz="2400" dirty="0" smtClean="0">
              <a:latin typeface="Calibri" pitchFamily="34" charset="0"/>
              <a:ea typeface="ＭＳ Ｐゴシック" pitchFamily="34" charset="-128"/>
            </a:endParaRPr>
          </a:p>
          <a:p>
            <a:pPr lvl="1" eaLnBrk="1" hangingPunct="1">
              <a:buFont typeface="Arial" pitchFamily="34" charset="0"/>
              <a:buNone/>
            </a:pPr>
            <a:endParaRPr lang="en-US" altLang="en-US" sz="2400" dirty="0" smtClean="0">
              <a:latin typeface="Calibri" pitchFamily="34" charset="0"/>
              <a:ea typeface="ＭＳ Ｐゴシック" pitchFamily="34" charset="-128"/>
            </a:endParaRPr>
          </a:p>
        </p:txBody>
      </p:sp>
      <p:sp>
        <p:nvSpPr>
          <p:cNvPr id="8194" name="Title 1"/>
          <p:cNvSpPr>
            <a:spLocks noGrp="1"/>
          </p:cNvSpPr>
          <p:nvPr>
            <p:ph type="title"/>
          </p:nvPr>
        </p:nvSpPr>
        <p:spPr/>
        <p:txBody>
          <a:bodyPr/>
          <a:lstStyle/>
          <a:p>
            <a:pPr eaLnBrk="1" fontAlgn="auto" hangingPunct="1">
              <a:spcAft>
                <a:spcPts val="0"/>
              </a:spcAft>
              <a:defRPr/>
            </a:pPr>
            <a:r>
              <a:rPr lang="en-US" sz="3600" dirty="0">
                <a:solidFill>
                  <a:schemeClr val="tx1"/>
                </a:solidFill>
                <a:ea typeface="+mj-ea"/>
                <a:cs typeface="+mj-cs"/>
              </a:rPr>
              <a:t>Review Processes </a:t>
            </a:r>
          </a:p>
        </p:txBody>
      </p:sp>
      <p:pic>
        <p:nvPicPr>
          <p:cNvPr id="24579"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34585EFA-5570-4EAF-8FCE-4410AB360668}" type="slidenum">
              <a:rPr lang="en-US" altLang="en-US" sz="1000"/>
              <a:pPr eaLnBrk="1" hangingPunct="1"/>
              <a:t>7</a:t>
            </a:fld>
            <a:endParaRPr lang="en-US" altLang="en-US" sz="10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2"/>
          <p:cNvSpPr>
            <a:spLocks noGrp="1"/>
          </p:cNvSpPr>
          <p:nvPr>
            <p:ph idx="1"/>
          </p:nvPr>
        </p:nvSpPr>
        <p:spPr>
          <a:xfrm>
            <a:off x="457200" y="1481138"/>
            <a:ext cx="7010400" cy="4525962"/>
          </a:xfrm>
        </p:spPr>
        <p:txBody>
          <a:bodyPr>
            <a:normAutofit/>
          </a:bodyPr>
          <a:lstStyle/>
          <a:p>
            <a:pPr eaLnBrk="1" hangingPunct="1"/>
            <a:r>
              <a:rPr lang="en-US" altLang="en-US" sz="1900" b="1" dirty="0" smtClean="0">
                <a:ea typeface="ＭＳ Ｐゴシック" pitchFamily="34" charset="-128"/>
              </a:rPr>
              <a:t>Identify Communication Requirements and Equipment</a:t>
            </a:r>
          </a:p>
          <a:p>
            <a:pPr lvl="1" eaLnBrk="1" hangingPunct="1"/>
            <a:r>
              <a:rPr lang="en-US" altLang="en-US" sz="1900" dirty="0" smtClean="0">
                <a:ea typeface="ＭＳ Ｐゴシック" pitchFamily="34" charset="-128"/>
              </a:rPr>
              <a:t>Location</a:t>
            </a:r>
          </a:p>
          <a:p>
            <a:pPr lvl="2" eaLnBrk="1" hangingPunct="1"/>
            <a:r>
              <a:rPr lang="en-US" altLang="en-US" sz="1900" dirty="0" smtClean="0">
                <a:ea typeface="ＭＳ Ｐゴシック" pitchFamily="34" charset="-128"/>
              </a:rPr>
              <a:t> Urban or Rural</a:t>
            </a:r>
          </a:p>
          <a:p>
            <a:pPr lvl="2" eaLnBrk="1" hangingPunct="1"/>
            <a:r>
              <a:rPr lang="en-US" altLang="en-US" sz="1900" dirty="0" smtClean="0">
                <a:ea typeface="ＭＳ Ｐゴシック" pitchFamily="34" charset="-128"/>
              </a:rPr>
              <a:t> Internal or External</a:t>
            </a:r>
          </a:p>
          <a:p>
            <a:pPr lvl="2" eaLnBrk="1" hangingPunct="1"/>
            <a:r>
              <a:rPr lang="en-US" altLang="en-US" sz="1900" dirty="0" smtClean="0">
                <a:ea typeface="ＭＳ Ｐゴシック" pitchFamily="34" charset="-128"/>
              </a:rPr>
              <a:t> Fixed or Mobile</a:t>
            </a:r>
          </a:p>
          <a:p>
            <a:pPr lvl="1" eaLnBrk="1" hangingPunct="1"/>
            <a:r>
              <a:rPr lang="en-US" altLang="en-US" sz="1900" dirty="0" smtClean="0">
                <a:ea typeface="ＭＳ Ｐゴシック" pitchFamily="34" charset="-128"/>
              </a:rPr>
              <a:t>Type	</a:t>
            </a:r>
          </a:p>
          <a:p>
            <a:pPr lvl="2" eaLnBrk="1" hangingPunct="1"/>
            <a:r>
              <a:rPr lang="en-US" altLang="en-US" sz="1900" dirty="0" smtClean="0">
                <a:ea typeface="ＭＳ Ｐゴシック" pitchFamily="34" charset="-128"/>
              </a:rPr>
              <a:t>Two-way (2 people or conference call)</a:t>
            </a:r>
          </a:p>
          <a:p>
            <a:pPr lvl="2" eaLnBrk="1" hangingPunct="1"/>
            <a:r>
              <a:rPr lang="en-US" altLang="en-US" sz="1900" dirty="0" smtClean="0">
                <a:ea typeface="ＭＳ Ｐゴシック" pitchFamily="34" charset="-128"/>
              </a:rPr>
              <a:t>One-way</a:t>
            </a:r>
          </a:p>
          <a:p>
            <a:pPr lvl="2" eaLnBrk="1" hangingPunct="1"/>
            <a:endParaRPr lang="en-US" altLang="en-US" sz="1900" dirty="0" smtClean="0">
              <a:ea typeface="ＭＳ Ｐゴシック" pitchFamily="34" charset="-128"/>
            </a:endParaRPr>
          </a:p>
          <a:p>
            <a:pPr eaLnBrk="1" hangingPunct="1"/>
            <a:r>
              <a:rPr lang="en-US" altLang="en-US" sz="1900" b="1" dirty="0" smtClean="0">
                <a:ea typeface="ＭＳ Ｐゴシック" pitchFamily="34" charset="-128"/>
              </a:rPr>
              <a:t>Don’t forget </a:t>
            </a:r>
            <a:r>
              <a:rPr lang="en-US" altLang="en-US" sz="1900" dirty="0" smtClean="0">
                <a:ea typeface="ＭＳ Ｐゴシック" pitchFamily="34" charset="-128"/>
              </a:rPr>
              <a:t>alternate facility locations and mobile, in-transit capabilities for senior leadership</a:t>
            </a:r>
            <a:endParaRPr lang="en-US" altLang="en-US" sz="1900" dirty="0" smtClean="0">
              <a:latin typeface="Calibri" pitchFamily="34" charset="0"/>
              <a:ea typeface="ＭＳ Ｐゴシック" pitchFamily="34" charset="-128"/>
            </a:endParaRPr>
          </a:p>
          <a:p>
            <a:pPr lvl="2" eaLnBrk="1" hangingPunct="1">
              <a:buFont typeface="Arial" pitchFamily="34" charset="0"/>
              <a:buNone/>
            </a:pPr>
            <a:endParaRPr lang="en-US" altLang="en-US" sz="1900" dirty="0" smtClean="0">
              <a:latin typeface="Calibri" pitchFamily="34" charset="0"/>
              <a:ea typeface="ＭＳ Ｐゴシック" pitchFamily="34" charset="-128"/>
            </a:endParaRPr>
          </a:p>
        </p:txBody>
      </p:sp>
      <p:sp>
        <p:nvSpPr>
          <p:cNvPr id="9218" name="Title 1"/>
          <p:cNvSpPr>
            <a:spLocks noGrp="1"/>
          </p:cNvSpPr>
          <p:nvPr>
            <p:ph type="title"/>
          </p:nvPr>
        </p:nvSpPr>
        <p:spPr>
          <a:xfrm>
            <a:off x="457200" y="228600"/>
            <a:ext cx="8229600" cy="1143000"/>
          </a:xfrm>
        </p:spPr>
        <p:txBody>
          <a:bodyPr>
            <a:noAutofit/>
          </a:bodyPr>
          <a:lstStyle/>
          <a:p>
            <a:pPr eaLnBrk="1" fontAlgn="auto" hangingPunct="1">
              <a:spcAft>
                <a:spcPts val="0"/>
              </a:spcAft>
              <a:defRPr/>
            </a:pPr>
            <a:r>
              <a:rPr lang="en-US" sz="3400" dirty="0" smtClean="0">
                <a:solidFill>
                  <a:srgbClr val="000000"/>
                </a:solidFill>
                <a:ea typeface="+mj-ea"/>
                <a:cs typeface="+mj-cs"/>
              </a:rPr>
              <a:t>Review Processes </a:t>
            </a:r>
            <a:r>
              <a:rPr lang="en-US" sz="3400" i="1" dirty="0" smtClean="0">
                <a:solidFill>
                  <a:srgbClr val="000000"/>
                </a:solidFill>
                <a:ea typeface="+mj-ea"/>
                <a:cs typeface="+mj-cs"/>
              </a:rPr>
              <a:t>(cont’d)</a:t>
            </a:r>
            <a:endParaRPr lang="en-US" sz="3400" dirty="0">
              <a:solidFill>
                <a:srgbClr val="000000"/>
              </a:solidFill>
              <a:ea typeface="+mj-ea"/>
              <a:cs typeface="+mj-cs"/>
            </a:endParaRPr>
          </a:p>
        </p:txBody>
      </p:sp>
      <p:pic>
        <p:nvPicPr>
          <p:cNvPr id="26627" name="Picture 2" descr="F:\MEMA\LOGOS\MEMA Logo_high res_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5E52D8B-3AD2-42C4-9D80-5101DDC31732}" type="slidenum">
              <a:rPr lang="en-US" altLang="en-US" sz="1000"/>
              <a:pPr eaLnBrk="1" hangingPunct="1"/>
              <a:t>8</a:t>
            </a:fld>
            <a:endParaRPr lang="en-US" altLang="en-US" sz="10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2" descr="F:\MEMA\LOGOS\MEMA Logo_high res_transpar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4953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p:txBody>
          <a:bodyPr/>
          <a:lstStyle/>
          <a:p>
            <a:pPr eaLnBrk="1" hangingPunct="1"/>
            <a:r>
              <a:rPr lang="en-US" altLang="en-US" sz="2400" b="1" dirty="0" smtClean="0">
                <a:ea typeface="ＭＳ Ｐゴシック" pitchFamily="34" charset="-128"/>
              </a:rPr>
              <a:t>Communications systems should be able to:</a:t>
            </a:r>
          </a:p>
          <a:p>
            <a:pPr lvl="1" eaLnBrk="1" hangingPunct="1"/>
            <a:r>
              <a:rPr lang="en-US" altLang="en-US" sz="2000" dirty="0" smtClean="0">
                <a:ea typeface="ＭＳ Ｐゴシック" pitchFamily="34" charset="-128"/>
              </a:rPr>
              <a:t>Operate:</a:t>
            </a:r>
          </a:p>
          <a:p>
            <a:pPr lvl="2" eaLnBrk="1" hangingPunct="1"/>
            <a:r>
              <a:rPr lang="en-US" altLang="en-US" sz="1800" dirty="0" smtClean="0">
                <a:ea typeface="ＭＳ Ｐゴシック" pitchFamily="34" charset="-128"/>
              </a:rPr>
              <a:t>At an alternate facility within 12 hours, and for up to 30 days</a:t>
            </a:r>
          </a:p>
          <a:p>
            <a:pPr lvl="2" eaLnBrk="1" hangingPunct="1"/>
            <a:r>
              <a:rPr lang="en-US" altLang="en-US" sz="1800" dirty="0" smtClean="0">
                <a:ea typeface="ＭＳ Ｐゴシック" pitchFamily="34" charset="-128"/>
              </a:rPr>
              <a:t>At a capability commensurate with an agency’s essential functions, data, and systems</a:t>
            </a:r>
          </a:p>
          <a:p>
            <a:pPr lvl="2" eaLnBrk="1" hangingPunct="1"/>
            <a:r>
              <a:rPr lang="en-US" altLang="en-US" sz="1800" dirty="0" smtClean="0">
                <a:ea typeface="ＭＳ Ｐゴシック" pitchFamily="34" charset="-128"/>
              </a:rPr>
              <a:t>In situations with and without warning</a:t>
            </a:r>
          </a:p>
          <a:p>
            <a:pPr marL="630238" lvl="2" indent="0" eaLnBrk="1" hangingPunct="1">
              <a:buNone/>
            </a:pPr>
            <a:endParaRPr lang="en-US" altLang="en-US" sz="1800" dirty="0" smtClean="0">
              <a:ea typeface="ＭＳ Ｐゴシック" pitchFamily="34" charset="-128"/>
            </a:endParaRPr>
          </a:p>
          <a:p>
            <a:pPr lvl="1" eaLnBrk="1" hangingPunct="1"/>
            <a:r>
              <a:rPr lang="en-US" altLang="en-US" sz="2000" dirty="0" smtClean="0">
                <a:ea typeface="ＭＳ Ｐゴシック" pitchFamily="34" charset="-128"/>
              </a:rPr>
              <a:t>Communicate with:</a:t>
            </a:r>
          </a:p>
          <a:p>
            <a:pPr lvl="2" eaLnBrk="1" hangingPunct="1"/>
            <a:r>
              <a:rPr lang="en-US" altLang="en-US" sz="1800" dirty="0" smtClean="0">
                <a:ea typeface="ＭＳ Ｐゴシック" pitchFamily="34" charset="-128"/>
              </a:rPr>
              <a:t>COOP Planning Team</a:t>
            </a:r>
            <a:r>
              <a:rPr lang="en-US" altLang="en-US" sz="1800" smtClean="0">
                <a:ea typeface="ＭＳ Ｐゴシック" pitchFamily="34" charset="-128"/>
              </a:rPr>
              <a:t>, agency </a:t>
            </a:r>
            <a:r>
              <a:rPr lang="en-US" altLang="en-US" sz="1800" dirty="0" smtClean="0">
                <a:ea typeface="ＭＳ Ｐゴシック" pitchFamily="34" charset="-128"/>
              </a:rPr>
              <a:t>leadership &amp; management, essential personnel, &amp; other employees</a:t>
            </a:r>
          </a:p>
          <a:p>
            <a:pPr lvl="2" eaLnBrk="1" hangingPunct="1"/>
            <a:r>
              <a:rPr lang="en-US" altLang="en-US" sz="1800" dirty="0" smtClean="0">
                <a:ea typeface="ＭＳ Ｐゴシック" pitchFamily="34" charset="-128"/>
              </a:rPr>
              <a:t>Clients, stakeholders, vendors, &amp; emergency personnel</a:t>
            </a:r>
          </a:p>
          <a:p>
            <a:pPr>
              <a:buFont typeface="Wingdings 3" pitchFamily="18" charset="2"/>
              <a:buNone/>
            </a:pPr>
            <a:endParaRPr lang="en-US" altLang="en-US" dirty="0" smtClean="0">
              <a:ea typeface="ＭＳ Ｐゴシック" pitchFamily="34" charset="-128"/>
            </a:endParaRPr>
          </a:p>
        </p:txBody>
      </p:sp>
      <p:sp>
        <p:nvSpPr>
          <p:cNvPr id="3" name="Title 2"/>
          <p:cNvSpPr>
            <a:spLocks noGrp="1"/>
          </p:cNvSpPr>
          <p:nvPr>
            <p:ph type="title"/>
          </p:nvPr>
        </p:nvSpPr>
        <p:spPr/>
        <p:txBody>
          <a:bodyPr/>
          <a:lstStyle/>
          <a:p>
            <a:pPr>
              <a:defRPr/>
            </a:pPr>
            <a:r>
              <a:rPr lang="en-US" sz="3400" dirty="0">
                <a:solidFill>
                  <a:prstClr val="black"/>
                </a:solidFill>
              </a:rPr>
              <a:t>Communications and Essential Functions</a:t>
            </a:r>
            <a:endParaRPr lang="en-US" dirty="0"/>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fld id="{560A2083-C072-4954-A851-2187554F1B0A}" type="slidenum">
              <a:rPr lang="en-US" altLang="en-US" sz="1000"/>
              <a:pPr eaLnBrk="1" hangingPunct="1"/>
              <a:t>9</a:t>
            </a:fld>
            <a:endParaRPr lang="en-US" altLang="en-US" sz="100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2-10-13 Draft MEMACOOPEssentialFunctions">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0613F72831A54EABDA15B2595A71DC" ma:contentTypeVersion="3" ma:contentTypeDescription="Create a new document." ma:contentTypeScope="" ma:versionID="680779c455f77ecfa248134344061de7">
  <xsd:schema xmlns:xsd="http://www.w3.org/2001/XMLSchema" xmlns:xs="http://www.w3.org/2001/XMLSchema" xmlns:p="http://schemas.microsoft.com/office/2006/metadata/properties" xmlns:ns1="http://schemas.microsoft.com/sharepoint/v3" xmlns:ns2="http://schemas.microsoft.com/sharepoint/v4" xmlns:ns3="c882a345-9684-44a0-a189-ab029f90ec57" targetNamespace="http://schemas.microsoft.com/office/2006/metadata/properties" ma:root="true" ma:fieldsID="afd11cdd87923fc972e292aea4532217" ns1:_="" ns2:_="" ns3:_="">
    <xsd:import namespace="http://schemas.microsoft.com/sharepoint/v3"/>
    <xsd:import namespace="http://schemas.microsoft.com/sharepoint/v4"/>
    <xsd:import namespace="c882a345-9684-44a0-a189-ab029f90ec57"/>
    <xsd:element name="properties">
      <xsd:complexType>
        <xsd:sequence>
          <xsd:element name="documentManagement">
            <xsd:complexType>
              <xsd:all>
                <xsd:element ref="ns1:PublishingStartDate" minOccurs="0"/>
                <xsd:element ref="ns1:PublishingExpirationDate" minOccurs="0"/>
                <xsd:element ref="ns2:IconOverlay" minOccurs="0"/>
                <xsd:element ref="ns3: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0"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82a345-9684-44a0-a189-ab029f90ec57" elementFormDefault="qualified">
    <xsd:import namespace="http://schemas.microsoft.com/office/2006/documentManagement/types"/>
    <xsd:import namespace="http://schemas.microsoft.com/office/infopath/2007/PartnerControls"/>
    <xsd:element name="Category" ma:index="11" nillable="true" ma:displayName="Category" ma:default="Plans" ma:format="Dropdown" ma:internalName="Category">
      <xsd:simpleType>
        <xsd:restriction base="dms:Choice">
          <xsd:enumeration value="Plans"/>
          <xsd:enumeration value="Reports"/>
          <xsd:enumeration value="References"/>
          <xsd:enumeration value="Executive Order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Category xmlns="c882a345-9684-44a0-a189-ab029f90ec57">References</Category>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9B22145-0EA6-4A42-846E-C1DF97B2BA90}"/>
</file>

<file path=customXml/itemProps2.xml><?xml version="1.0" encoding="utf-8"?>
<ds:datastoreItem xmlns:ds="http://schemas.openxmlformats.org/officeDocument/2006/customXml" ds:itemID="{E8A0CD39-C2A3-4F4A-B8FD-B007681E6835}"/>
</file>

<file path=customXml/itemProps3.xml><?xml version="1.0" encoding="utf-8"?>
<ds:datastoreItem xmlns:ds="http://schemas.openxmlformats.org/officeDocument/2006/customXml" ds:itemID="{59B69992-707C-4D69-99CD-EB9B450BBD65}"/>
</file>

<file path=docProps/app.xml><?xml version="1.0" encoding="utf-8"?>
<Properties xmlns="http://schemas.openxmlformats.org/officeDocument/2006/extended-properties" xmlns:vt="http://schemas.openxmlformats.org/officeDocument/2006/docPropsVTypes">
  <Template/>
  <TotalTime>6666</TotalTime>
  <Words>1526</Words>
  <Application>Microsoft Office PowerPoint</Application>
  <PresentationFormat>On-screen Show (4:3)</PresentationFormat>
  <Paragraphs>335</Paragraphs>
  <Slides>31</Slides>
  <Notes>25</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12-10-13 Draft MEMACOOPEssentialFunctions</vt:lpstr>
      <vt:lpstr> </vt:lpstr>
      <vt:lpstr> </vt:lpstr>
      <vt:lpstr>Webinar</vt:lpstr>
      <vt:lpstr>Outline</vt:lpstr>
      <vt:lpstr>Introductions</vt:lpstr>
      <vt:lpstr>Communications</vt:lpstr>
      <vt:lpstr>Review Processes </vt:lpstr>
      <vt:lpstr>Review Processes (cont’d)</vt:lpstr>
      <vt:lpstr>Communications and Essential Functions</vt:lpstr>
      <vt:lpstr>Communications and Essential Functions: Technology</vt:lpstr>
      <vt:lpstr> Communications and Essential Functions: Technology (cont’d) </vt:lpstr>
      <vt:lpstr> Communications and Essential Functions: Technology (cont’d) </vt:lpstr>
      <vt:lpstr>Communications and Essential Functions: Technology (cont’d)</vt:lpstr>
      <vt:lpstr>Communications and Essential Functions: Other Considerations</vt:lpstr>
      <vt:lpstr> Communications and Essential Functions: Business Practices </vt:lpstr>
      <vt:lpstr> Communications and Essential Functions: Business Practices (cont’d) </vt:lpstr>
      <vt:lpstr>Communications and Essential Functions: Business Practices (cont’d)</vt:lpstr>
      <vt:lpstr>Communications and Essential Functions: Business Practices (cont’d)</vt:lpstr>
      <vt:lpstr>Communications and Essential Functions: Business Practices (cont’d)</vt:lpstr>
      <vt:lpstr>Communications Plan</vt:lpstr>
      <vt:lpstr>Communications Plan (cont’d)</vt:lpstr>
      <vt:lpstr>Employee Communication</vt:lpstr>
      <vt:lpstr>Employee Communication (cont’d)</vt:lpstr>
      <vt:lpstr>COOP Alert and Notification </vt:lpstr>
      <vt:lpstr> Pre-scripted Messages </vt:lpstr>
      <vt:lpstr> Pre-scripted Messages (cont’d) </vt:lpstr>
      <vt:lpstr> Media Relations &amp; Social Media </vt:lpstr>
      <vt:lpstr>Media &amp; Social Media (cont’d)</vt:lpstr>
      <vt:lpstr>Employees and Family</vt:lpstr>
      <vt:lpstr>PowerPoint Presentation</vt:lpstr>
      <vt:lpstr>Contact Information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Commun​ications PowerPoint</dc:title>
  <dc:creator>Amy</dc:creator>
  <cp:lastModifiedBy>Elizabeth Webster</cp:lastModifiedBy>
  <cp:revision>564</cp:revision>
  <dcterms:created xsi:type="dcterms:W3CDTF">2009-12-30T22:52:48Z</dcterms:created>
  <dcterms:modified xsi:type="dcterms:W3CDTF">2014-10-22T17:59:36Z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0x0101006F0613F72831A54EABDA15B2595A71DC</vt:lpwstr>
  </property>
  <property fmtid="{D5CDD505-2E9C-101B-9397-08002B2CF9AE}" pid="3" name="Order">
    <vt:r8>14300</vt:r8>
  </property>
  <property fmtid="{D5CDD505-2E9C-101B-9397-08002B2CF9AE}" pid="4" name="URL">
    <vt:lpwstr/>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TemplateUrl">
    <vt:lpwstr/>
  </property>
</Properties>
</file>