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0.xml" ContentType="application/vnd.openxmlformats-officedocument.presentationml.slide+xml"/>
  <Override PartName="/ppt/slides/slide15.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16.xml" ContentType="application/vnd.openxmlformats-officedocument.presentationml.slide+xml"/>
  <Override PartName="/ppt/slides/slide14.xml" ContentType="application/vnd.openxmlformats-officedocument.presentationml.slide+xml"/>
  <Override PartName="/ppt/slides/slide18.xml" ContentType="application/vnd.openxmlformats-officedocument.presentationml.slide+xml"/>
  <Override PartName="/ppt/slides/slide25.xml" ContentType="application/vnd.openxmlformats-officedocument.presentationml.slide+xml"/>
  <Override PartName="/ppt/slides/slide17.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6.xml" ContentType="application/vnd.openxmlformats-officedocument.presentationml.slide+xml"/>
  <Override PartName="/ppt/slides/slide24.xml" ContentType="application/vnd.openxmlformats-officedocument.presentationml.slide+xml"/>
  <Override PartName="/ppt/slides/slide28.xml" ContentType="application/vnd.openxmlformats-officedocument.presentationml.slide+xml"/>
  <Override PartName="/ppt/slides/slide19.xml" ContentType="application/vnd.openxmlformats-officedocument.presentationml.slide+xml"/>
  <Override PartName="/ppt/slides/slide32.xml" ContentType="application/vnd.openxmlformats-officedocument.presentationml.slide+xml"/>
  <Override PartName="/ppt/slides/slide27.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5.xml" ContentType="application/vnd.openxmlformats-officedocument.presentationml.notesSlide+xml"/>
  <Override PartName="/ppt/notesSlides/notesSlide10.xml" ContentType="application/vnd.openxmlformats-officedocument.presentationml.notesSlide+xml"/>
  <Override PartName="/ppt/notesSlides/notesSlide17.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25.xml" ContentType="application/vnd.openxmlformats-officedocument.presentationml.notesSlide+xml"/>
  <Override PartName="/ppt/notesSlides/notesSlide16.xml" ContentType="application/vnd.openxmlformats-officedocument.presentationml.notesSlide+xml"/>
  <Override PartName="/ppt/notesSlides/notesSlide23.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4.xml" ContentType="application/vnd.openxmlformats-officedocument.presentationml.notesSlide+xml"/>
  <Override PartName="/ppt/notesSlides/notesSlide22.xml" ContentType="application/vnd.openxmlformats-officedocument.presentationml.notesSlide+xml"/>
  <Override PartName="/ppt/theme/themeOverride4.xml" ContentType="application/vnd.openxmlformats-officedocument.themeOverride+xml"/>
  <Override PartName="/ppt/theme/theme2.xml" ContentType="application/vnd.openxmlformats-officedocument.theme+xml"/>
  <Override PartName="/ppt/commentAuthors.xml" ContentType="application/vnd.openxmlformats-officedocument.presentationml.commentAuthors+xml"/>
  <Override PartName="/ppt/notesMasters/notesMaster1.xml" ContentType="application/vnd.openxmlformats-officedocument.presentationml.notesMaster+xml"/>
  <Override PartName="/ppt/theme/theme1.xml" ContentType="application/vnd.openxmlformats-officedocument.theme+xml"/>
  <Override PartName="/ppt/theme/themeOverride3.xml" ContentType="application/vnd.openxmlformats-officedocument.themeOverride+xml"/>
  <Override PartName="/ppt/theme/themeOverride2.xml" ContentType="application/vnd.openxmlformats-officedocument.themeOverride+xml"/>
  <Override PartName="/ppt/theme/themeOverride1.xml" ContentType="application/vnd.openxmlformats-officedocument.themeOverrid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34"/>
  </p:notesMasterIdLst>
  <p:sldIdLst>
    <p:sldId id="256" r:id="rId2"/>
    <p:sldId id="320" r:id="rId3"/>
    <p:sldId id="321" r:id="rId4"/>
    <p:sldId id="313" r:id="rId5"/>
    <p:sldId id="279" r:id="rId6"/>
    <p:sldId id="294" r:id="rId7"/>
    <p:sldId id="319" r:id="rId8"/>
    <p:sldId id="318" r:id="rId9"/>
    <p:sldId id="286" r:id="rId10"/>
    <p:sldId id="281" r:id="rId11"/>
    <p:sldId id="282" r:id="rId12"/>
    <p:sldId id="299" r:id="rId13"/>
    <p:sldId id="288" r:id="rId14"/>
    <p:sldId id="298" r:id="rId15"/>
    <p:sldId id="283" r:id="rId16"/>
    <p:sldId id="289" r:id="rId17"/>
    <p:sldId id="300" r:id="rId18"/>
    <p:sldId id="284" r:id="rId19"/>
    <p:sldId id="301" r:id="rId20"/>
    <p:sldId id="302" r:id="rId21"/>
    <p:sldId id="303" r:id="rId22"/>
    <p:sldId id="304" r:id="rId23"/>
    <p:sldId id="305" r:id="rId24"/>
    <p:sldId id="306" r:id="rId25"/>
    <p:sldId id="307" r:id="rId26"/>
    <p:sldId id="308" r:id="rId27"/>
    <p:sldId id="309" r:id="rId28"/>
    <p:sldId id="310" r:id="rId29"/>
    <p:sldId id="311" r:id="rId30"/>
    <p:sldId id="277" r:id="rId31"/>
    <p:sldId id="322" r:id="rId32"/>
    <p:sldId id="278" r:id="rId33"/>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arissa A Clark" initials="" lastIdx="1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832" autoAdjust="0"/>
    <p:restoredTop sz="78632" autoAdjust="0"/>
  </p:normalViewPr>
  <p:slideViewPr>
    <p:cSldViewPr>
      <p:cViewPr>
        <p:scale>
          <a:sx n="80" d="100"/>
          <a:sy n="80" d="100"/>
        </p:scale>
        <p:origin x="-1902" y="264"/>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68" d="100"/>
          <a:sy n="68" d="100"/>
        </p:scale>
        <p:origin x="-3258" y="-12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42" Type="http://schemas.openxmlformats.org/officeDocument/2006/relationships/customXml" Target="../customXml/item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40"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commentAuthors" Target="commentAuthor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fontAlgn="auto">
              <a:spcBef>
                <a:spcPts val="0"/>
              </a:spcBef>
              <a:spcAft>
                <a:spcPts val="0"/>
              </a:spcAft>
              <a:defRPr sz="1200" smtClean="0">
                <a:latin typeface="+mn-lt"/>
                <a:cs typeface="+mn-cs"/>
              </a:defRPr>
            </a:lvl1pPr>
          </a:lstStyle>
          <a:p>
            <a:pPr>
              <a:defRPr/>
            </a:pPr>
            <a:fld id="{BFD563DF-FC45-453C-AFC7-A637FB07DEBF}" type="datetimeFigureOut">
              <a:rPr lang="en-US"/>
              <a:pPr>
                <a:defRPr/>
              </a:pPr>
              <a:t>10/22/2014</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fontAlgn="auto">
              <a:spcBef>
                <a:spcPts val="0"/>
              </a:spcBef>
              <a:spcAft>
                <a:spcPts val="0"/>
              </a:spcAft>
              <a:defRPr sz="1200" smtClean="0">
                <a:latin typeface="+mn-lt"/>
                <a:cs typeface="+mn-cs"/>
              </a:defRPr>
            </a:lvl1pPr>
          </a:lstStyle>
          <a:p>
            <a:pPr>
              <a:defRPr/>
            </a:pPr>
            <a:fld id="{71B21A8E-40FD-4CCB-9651-F3731FB940BE}" type="slidenum">
              <a:rPr lang="en-US"/>
              <a:pPr>
                <a:defRPr/>
              </a:pPr>
              <a:t>‹#›</a:t>
            </a:fld>
            <a:endParaRPr lang="en-US"/>
          </a:p>
        </p:txBody>
      </p:sp>
    </p:spTree>
    <p:extLst>
      <p:ext uri="{BB962C8B-B14F-4D97-AF65-F5344CB8AC3E}">
        <p14:creationId xmlns:p14="http://schemas.microsoft.com/office/powerpoint/2010/main" val="17151641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71B21A8E-40FD-4CCB-9651-F3731FB940BE}" type="slidenum">
              <a:rPr lang="en-US" smtClean="0"/>
              <a:pPr>
                <a:defRPr/>
              </a:pPr>
              <a:t>1</a:t>
            </a:fld>
            <a:endParaRPr lang="en-US"/>
          </a:p>
        </p:txBody>
      </p:sp>
    </p:spTree>
    <p:extLst>
      <p:ext uri="{BB962C8B-B14F-4D97-AF65-F5344CB8AC3E}">
        <p14:creationId xmlns:p14="http://schemas.microsoft.com/office/powerpoint/2010/main" val="26281344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p:cNvSpPr>
          <p:nvPr>
            <p:ph type="sldImg"/>
          </p:nvPr>
        </p:nvSpPr>
        <p:spPr bwMode="auto">
          <a:noFill/>
          <a:ln>
            <a:solidFill>
              <a:srgbClr val="000000"/>
            </a:solidFill>
            <a:miter lim="800000"/>
            <a:headEnd/>
            <a:tailEnd/>
          </a:ln>
        </p:spPr>
      </p:sp>
      <p:sp>
        <p:nvSpPr>
          <p:cNvPr id="3072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z="1400" i="1" dirty="0" smtClean="0"/>
          </a:p>
        </p:txBody>
      </p:sp>
      <p:sp>
        <p:nvSpPr>
          <p:cNvPr id="3072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2A6269F-36E6-4D36-98C6-59A8640C65CB}" type="slidenum">
              <a:rPr lang="en-US">
                <a:cs typeface="Arial" charset="0"/>
              </a:rPr>
              <a:pPr fontAlgn="base">
                <a:spcBef>
                  <a:spcPct val="0"/>
                </a:spcBef>
                <a:spcAft>
                  <a:spcPct val="0"/>
                </a:spcAft>
              </a:pPr>
              <a:t>10</a:t>
            </a:fld>
            <a:endParaRPr lang="en-US">
              <a:cs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p:cNvSpPr>
          <p:nvPr>
            <p:ph type="sldImg"/>
          </p:nvPr>
        </p:nvSpPr>
        <p:spPr bwMode="auto">
          <a:noFill/>
          <a:ln>
            <a:solidFill>
              <a:srgbClr val="000000"/>
            </a:solidFill>
            <a:miter lim="800000"/>
            <a:headEnd/>
            <a:tailEnd/>
          </a:ln>
        </p:spPr>
      </p:sp>
      <p:sp>
        <p:nvSpPr>
          <p:cNvPr id="3277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z="1400" i="1" dirty="0" smtClean="0"/>
          </a:p>
        </p:txBody>
      </p:sp>
      <p:sp>
        <p:nvSpPr>
          <p:cNvPr id="3277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504A7C2-7369-4C12-9A0D-954AF90EAE32}" type="slidenum">
              <a:rPr lang="en-US">
                <a:cs typeface="Arial" charset="0"/>
              </a:rPr>
              <a:pPr fontAlgn="base">
                <a:spcBef>
                  <a:spcPct val="0"/>
                </a:spcBef>
                <a:spcAft>
                  <a:spcPct val="0"/>
                </a:spcAft>
              </a:pPr>
              <a:t>11</a:t>
            </a:fld>
            <a:endParaRPr lang="en-US">
              <a:cs typeface="Arial"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noFill/>
          <a:ln>
            <a:solidFill>
              <a:srgbClr val="000000"/>
            </a:solidFill>
            <a:miter lim="800000"/>
            <a:headEnd/>
            <a:tailEnd/>
          </a:ln>
        </p:spPr>
      </p:sp>
      <p:sp>
        <p:nvSpPr>
          <p:cNvPr id="3481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348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3B7952F-F222-47B8-B9A1-9CCFA43CD81A}" type="slidenum">
              <a:rPr lang="en-US">
                <a:cs typeface="Arial" charset="0"/>
              </a:rPr>
              <a:pPr fontAlgn="base">
                <a:spcBef>
                  <a:spcPct val="0"/>
                </a:spcBef>
                <a:spcAft>
                  <a:spcPct val="0"/>
                </a:spcAft>
              </a:pPr>
              <a:t>12</a:t>
            </a:fld>
            <a:endParaRPr lang="en-US">
              <a:cs typeface="Arial"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71B21A8E-40FD-4CCB-9651-F3731FB940BE}" type="slidenum">
              <a:rPr lang="en-US" smtClean="0"/>
              <a:pPr>
                <a:defRPr/>
              </a:pPr>
              <a:t>13</a:t>
            </a:fld>
            <a:endParaRPr lang="en-US"/>
          </a:p>
        </p:txBody>
      </p:sp>
    </p:spTree>
    <p:extLst>
      <p:ext uri="{BB962C8B-B14F-4D97-AF65-F5344CB8AC3E}">
        <p14:creationId xmlns:p14="http://schemas.microsoft.com/office/powerpoint/2010/main" val="39122168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p:cNvSpPr>
            <a:spLocks noGrp="1" noRot="1" noChangeAspect="1"/>
          </p:cNvSpPr>
          <p:nvPr>
            <p:ph type="sldImg"/>
          </p:nvPr>
        </p:nvSpPr>
        <p:spPr bwMode="auto">
          <a:noFill/>
          <a:ln>
            <a:solidFill>
              <a:srgbClr val="000000"/>
            </a:solidFill>
            <a:miter lim="800000"/>
            <a:headEnd/>
            <a:tailEnd/>
          </a:ln>
        </p:spPr>
      </p:sp>
      <p:sp>
        <p:nvSpPr>
          <p:cNvPr id="3789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z="1400" i="1" dirty="0" smtClean="0"/>
          </a:p>
        </p:txBody>
      </p:sp>
      <p:sp>
        <p:nvSpPr>
          <p:cNvPr id="3789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7AF729B-89FA-43F4-9EA5-CC02E5E8AE51}" type="slidenum">
              <a:rPr lang="en-US">
                <a:cs typeface="Arial" charset="0"/>
              </a:rPr>
              <a:pPr fontAlgn="base">
                <a:spcBef>
                  <a:spcPct val="0"/>
                </a:spcBef>
                <a:spcAft>
                  <a:spcPct val="0"/>
                </a:spcAft>
              </a:pPr>
              <a:t>14</a:t>
            </a:fld>
            <a:endParaRPr lang="en-US">
              <a:cs typeface="Arial"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p:cNvSpPr>
          <p:nvPr>
            <p:ph type="sldImg"/>
          </p:nvPr>
        </p:nvSpPr>
        <p:spPr bwMode="auto">
          <a:noFill/>
          <a:ln>
            <a:solidFill>
              <a:srgbClr val="000000"/>
            </a:solidFill>
            <a:miter lim="800000"/>
            <a:headEnd/>
            <a:tailEnd/>
          </a:ln>
        </p:spPr>
      </p:sp>
      <p:sp>
        <p:nvSpPr>
          <p:cNvPr id="3993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z="1400" dirty="0" smtClean="0"/>
          </a:p>
        </p:txBody>
      </p:sp>
      <p:sp>
        <p:nvSpPr>
          <p:cNvPr id="3993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6C51665-D380-4CC2-8EB5-C6A8CD2ACF9C}" type="slidenum">
              <a:rPr lang="en-US">
                <a:cs typeface="Arial" charset="0"/>
              </a:rPr>
              <a:pPr fontAlgn="base">
                <a:spcBef>
                  <a:spcPct val="0"/>
                </a:spcBef>
                <a:spcAft>
                  <a:spcPct val="0"/>
                </a:spcAft>
              </a:pPr>
              <a:t>15</a:t>
            </a:fld>
            <a:endParaRPr lang="en-US">
              <a:cs typeface="Arial"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p:cNvSpPr>
          <p:nvPr>
            <p:ph type="sldImg"/>
          </p:nvPr>
        </p:nvSpPr>
        <p:spPr bwMode="auto">
          <a:noFill/>
          <a:ln>
            <a:solidFill>
              <a:srgbClr val="000000"/>
            </a:solidFill>
            <a:miter lim="800000"/>
            <a:headEnd/>
            <a:tailEnd/>
          </a:ln>
        </p:spPr>
      </p:sp>
      <p:sp>
        <p:nvSpPr>
          <p:cNvPr id="4198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smtClean="0"/>
          </a:p>
        </p:txBody>
      </p:sp>
      <p:sp>
        <p:nvSpPr>
          <p:cNvPr id="4198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ACD043C-7B97-448E-916C-7274DA541319}" type="slidenum">
              <a:rPr lang="en-US">
                <a:cs typeface="Arial" charset="0"/>
              </a:rPr>
              <a:pPr fontAlgn="base">
                <a:spcBef>
                  <a:spcPct val="0"/>
                </a:spcBef>
                <a:spcAft>
                  <a:spcPct val="0"/>
                </a:spcAft>
              </a:pPr>
              <a:t>16</a:t>
            </a:fld>
            <a:endParaRPr lang="en-US">
              <a:cs typeface="Arial"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bwMode="auto">
          <a:noFill/>
          <a:ln>
            <a:solidFill>
              <a:srgbClr val="000000"/>
            </a:solidFill>
            <a:miter lim="800000"/>
            <a:headEnd/>
            <a:tailEnd/>
          </a:ln>
        </p:spPr>
      </p:sp>
      <p:sp>
        <p:nvSpPr>
          <p:cNvPr id="4403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i="1" dirty="0" smtClean="0"/>
          </a:p>
        </p:txBody>
      </p:sp>
      <p:sp>
        <p:nvSpPr>
          <p:cNvPr id="440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FE0E86D-9F42-499E-828B-837237E0EF34}" type="slidenum">
              <a:rPr lang="en-US">
                <a:cs typeface="Arial" charset="0"/>
              </a:rPr>
              <a:pPr fontAlgn="base">
                <a:spcBef>
                  <a:spcPct val="0"/>
                </a:spcBef>
                <a:spcAft>
                  <a:spcPct val="0"/>
                </a:spcAft>
              </a:pPr>
              <a:t>17</a:t>
            </a:fld>
            <a:endParaRPr lang="en-US">
              <a:cs typeface="Arial"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p:cNvSpPr>
            <a:spLocks noGrp="1" noRot="1" noChangeAspect="1"/>
          </p:cNvSpPr>
          <p:nvPr>
            <p:ph type="sldImg"/>
          </p:nvPr>
        </p:nvSpPr>
        <p:spPr bwMode="auto">
          <a:noFill/>
          <a:ln>
            <a:solidFill>
              <a:srgbClr val="000000"/>
            </a:solidFill>
            <a:miter lim="800000"/>
            <a:headEnd/>
            <a:tailEnd/>
          </a:ln>
        </p:spPr>
      </p:sp>
      <p:sp>
        <p:nvSpPr>
          <p:cNvPr id="460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z="1400" dirty="0" smtClean="0"/>
          </a:p>
        </p:txBody>
      </p:sp>
      <p:sp>
        <p:nvSpPr>
          <p:cNvPr id="460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FB4E38E-26DB-4D4D-9EE1-F8C3C0ABC947}" type="slidenum">
              <a:rPr lang="en-US">
                <a:cs typeface="Arial" charset="0"/>
              </a:rPr>
              <a:pPr fontAlgn="base">
                <a:spcBef>
                  <a:spcPct val="0"/>
                </a:spcBef>
                <a:spcAft>
                  <a:spcPct val="0"/>
                </a:spcAft>
              </a:pPr>
              <a:t>18</a:t>
            </a:fld>
            <a:endParaRPr lang="en-US">
              <a:cs typeface="Arial"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p:cNvSpPr>
          <p:nvPr>
            <p:ph type="sldImg"/>
          </p:nvPr>
        </p:nvSpPr>
        <p:spPr bwMode="auto">
          <a:noFill/>
          <a:ln>
            <a:solidFill>
              <a:srgbClr val="000000"/>
            </a:solidFill>
            <a:miter lim="800000"/>
            <a:headEnd/>
            <a:tailEnd/>
          </a:ln>
        </p:spPr>
      </p:sp>
      <p:sp>
        <p:nvSpPr>
          <p:cNvPr id="4813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481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5ADE35A-2A75-4E6C-9085-2C5D20514C68}" type="slidenum">
              <a:rPr lang="en-US">
                <a:cs typeface="Arial" charset="0"/>
              </a:rPr>
              <a:pPr fontAlgn="base">
                <a:spcBef>
                  <a:spcPct val="0"/>
                </a:spcBef>
                <a:spcAft>
                  <a:spcPct val="0"/>
                </a:spcAft>
              </a:pPr>
              <a:t>19</a:t>
            </a:fld>
            <a:endParaRPr lang="en-US">
              <a:cs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71B21A8E-40FD-4CCB-9651-F3731FB940BE}" type="slidenum">
              <a:rPr lang="en-US" smtClean="0"/>
              <a:pPr>
                <a:defRPr/>
              </a:pPr>
              <a:t>2</a:t>
            </a:fld>
            <a:endParaRPr lang="en-US"/>
          </a:p>
        </p:txBody>
      </p:sp>
    </p:spTree>
    <p:extLst>
      <p:ext uri="{BB962C8B-B14F-4D97-AF65-F5344CB8AC3E}">
        <p14:creationId xmlns:p14="http://schemas.microsoft.com/office/powerpoint/2010/main" val="12594654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p:cNvSpPr>
            <a:spLocks noGrp="1" noRot="1" noChangeAspect="1"/>
          </p:cNvSpPr>
          <p:nvPr>
            <p:ph type="sldImg"/>
          </p:nvPr>
        </p:nvSpPr>
        <p:spPr bwMode="auto">
          <a:noFill/>
          <a:ln>
            <a:solidFill>
              <a:srgbClr val="000000"/>
            </a:solidFill>
            <a:miter lim="800000"/>
            <a:headEnd/>
            <a:tailEnd/>
          </a:ln>
        </p:spPr>
      </p:sp>
      <p:sp>
        <p:nvSpPr>
          <p:cNvPr id="50178" name="Notes Placeholder 2"/>
          <p:cNvSpPr>
            <a:spLocks noGrp="1"/>
          </p:cNvSpPr>
          <p:nvPr>
            <p:ph type="body" idx="1"/>
          </p:nvPr>
        </p:nvSpPr>
        <p:spPr bwMode="auto">
          <a:noFill/>
        </p:spPr>
        <p:txBody>
          <a:bodyPr wrap="square" numCol="1" anchor="t" anchorCtr="0" compatLnSpc="1">
            <a:prstTxWarp prst="textNoShape">
              <a:avLst/>
            </a:prstTxWarp>
          </a:bodyPr>
          <a:lstStyle/>
          <a:p>
            <a:pPr marL="460375" indent="-171450">
              <a:spcBef>
                <a:spcPct val="0"/>
              </a:spcBef>
              <a:buFont typeface="Arial" panose="020B0604020202020204" pitchFamily="34" charset="0"/>
              <a:buChar char="•"/>
            </a:pPr>
            <a:endParaRPr lang="en-US" sz="1400" dirty="0" smtClean="0"/>
          </a:p>
        </p:txBody>
      </p:sp>
      <p:sp>
        <p:nvSpPr>
          <p:cNvPr id="501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DCBEFA5-0D86-4F38-9516-BF84E9BCED25}" type="slidenum">
              <a:rPr lang="en-US">
                <a:cs typeface="Arial" charset="0"/>
              </a:rPr>
              <a:pPr fontAlgn="base">
                <a:spcBef>
                  <a:spcPct val="0"/>
                </a:spcBef>
                <a:spcAft>
                  <a:spcPct val="0"/>
                </a:spcAft>
              </a:pPr>
              <a:t>20</a:t>
            </a:fld>
            <a:endParaRPr lang="en-US">
              <a:cs typeface="Arial"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Image Placeholder 1"/>
          <p:cNvSpPr>
            <a:spLocks noGrp="1" noRot="1" noChangeAspect="1"/>
          </p:cNvSpPr>
          <p:nvPr>
            <p:ph type="sldImg"/>
          </p:nvPr>
        </p:nvSpPr>
        <p:spPr bwMode="auto">
          <a:noFill/>
          <a:ln>
            <a:solidFill>
              <a:srgbClr val="000000"/>
            </a:solidFill>
            <a:miter lim="800000"/>
            <a:headEnd/>
            <a:tailEnd/>
          </a:ln>
        </p:spPr>
      </p:sp>
      <p:sp>
        <p:nvSpPr>
          <p:cNvPr id="5222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smtClean="0"/>
          </a:p>
        </p:txBody>
      </p:sp>
      <p:sp>
        <p:nvSpPr>
          <p:cNvPr id="522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9A5B2B0-1DAF-41D6-9C89-10BC64475893}" type="slidenum">
              <a:rPr lang="en-US">
                <a:cs typeface="Arial" charset="0"/>
              </a:rPr>
              <a:pPr fontAlgn="base">
                <a:spcBef>
                  <a:spcPct val="0"/>
                </a:spcBef>
                <a:spcAft>
                  <a:spcPct val="0"/>
                </a:spcAft>
              </a:pPr>
              <a:t>21</a:t>
            </a:fld>
            <a:endParaRPr lang="en-US">
              <a:cs typeface="Arial"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p:cNvSpPr>
          <p:nvPr>
            <p:ph type="sldImg"/>
          </p:nvPr>
        </p:nvSpPr>
        <p:spPr bwMode="auto">
          <a:noFill/>
          <a:ln>
            <a:solidFill>
              <a:srgbClr val="000000"/>
            </a:solidFill>
            <a:miter lim="800000"/>
            <a:headEnd/>
            <a:tailEnd/>
          </a:ln>
        </p:spPr>
      </p:sp>
      <p:sp>
        <p:nvSpPr>
          <p:cNvPr id="542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smtClean="0"/>
          </a:p>
        </p:txBody>
      </p:sp>
      <p:sp>
        <p:nvSpPr>
          <p:cNvPr id="542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22FF0D7-676D-46F1-8593-2F7B3747C306}" type="slidenum">
              <a:rPr lang="en-US">
                <a:cs typeface="Arial" charset="0"/>
              </a:rPr>
              <a:pPr fontAlgn="base">
                <a:spcBef>
                  <a:spcPct val="0"/>
                </a:spcBef>
                <a:spcAft>
                  <a:spcPct val="0"/>
                </a:spcAft>
              </a:pPr>
              <a:t>22</a:t>
            </a:fld>
            <a:endParaRPr lang="en-US">
              <a:cs typeface="Arial"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Slide Image Placeholder 1"/>
          <p:cNvSpPr>
            <a:spLocks noGrp="1" noRot="1" noChangeAspect="1"/>
          </p:cNvSpPr>
          <p:nvPr>
            <p:ph type="sldImg"/>
          </p:nvPr>
        </p:nvSpPr>
        <p:spPr bwMode="auto">
          <a:noFill/>
          <a:ln>
            <a:solidFill>
              <a:srgbClr val="000000"/>
            </a:solidFill>
            <a:miter lim="800000"/>
            <a:headEnd/>
            <a:tailEnd/>
          </a:ln>
        </p:spPr>
      </p:sp>
      <p:sp>
        <p:nvSpPr>
          <p:cNvPr id="5632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smtClean="0"/>
          </a:p>
        </p:txBody>
      </p:sp>
      <p:sp>
        <p:nvSpPr>
          <p:cNvPr id="5632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468BE74-94C6-4DA3-9B4D-E83DDA74F237}" type="slidenum">
              <a:rPr lang="en-US">
                <a:cs typeface="Arial" charset="0"/>
              </a:rPr>
              <a:pPr fontAlgn="base">
                <a:spcBef>
                  <a:spcPct val="0"/>
                </a:spcBef>
                <a:spcAft>
                  <a:spcPct val="0"/>
                </a:spcAft>
              </a:pPr>
              <a:t>23</a:t>
            </a:fld>
            <a:endParaRPr lang="en-US">
              <a:cs typeface="Arial"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Image Placeholder 1"/>
          <p:cNvSpPr>
            <a:spLocks noGrp="1" noRot="1" noChangeAspect="1"/>
          </p:cNvSpPr>
          <p:nvPr>
            <p:ph type="sldImg"/>
          </p:nvPr>
        </p:nvSpPr>
        <p:spPr bwMode="auto">
          <a:noFill/>
          <a:ln>
            <a:solidFill>
              <a:srgbClr val="000000"/>
            </a:solidFill>
            <a:miter lim="800000"/>
            <a:headEnd/>
            <a:tailEnd/>
          </a:ln>
        </p:spPr>
      </p:sp>
      <p:sp>
        <p:nvSpPr>
          <p:cNvPr id="58370" name="Notes Placeholder 2"/>
          <p:cNvSpPr>
            <a:spLocks noGrp="1"/>
          </p:cNvSpPr>
          <p:nvPr>
            <p:ph type="body" idx="1"/>
          </p:nvPr>
        </p:nvSpPr>
        <p:spPr bwMode="auto">
          <a:noFill/>
        </p:spPr>
        <p:txBody>
          <a:bodyPr wrap="square" numCol="1" anchor="t" anchorCtr="0" compatLnSpc="1">
            <a:prstTxWarp prst="textNoShape">
              <a:avLst/>
            </a:prstTxWarp>
          </a:bodyPr>
          <a:lstStyle/>
          <a:p>
            <a:pPr>
              <a:lnSpc>
                <a:spcPct val="90000"/>
              </a:lnSpc>
              <a:spcBef>
                <a:spcPct val="0"/>
              </a:spcBef>
              <a:buClr>
                <a:schemeClr val="accent2"/>
              </a:buClr>
              <a:buFontTx/>
              <a:buChar char="•"/>
            </a:pPr>
            <a:endParaRPr lang="en-US" sz="900" dirty="0">
              <a:cs typeface="Arial" charset="0"/>
            </a:endParaRPr>
          </a:p>
          <a:p>
            <a:pPr>
              <a:lnSpc>
                <a:spcPct val="90000"/>
              </a:lnSpc>
              <a:spcBef>
                <a:spcPct val="0"/>
              </a:spcBef>
            </a:pPr>
            <a:endParaRPr lang="en-US" dirty="0" smtClean="0"/>
          </a:p>
        </p:txBody>
      </p:sp>
      <p:sp>
        <p:nvSpPr>
          <p:cNvPr id="5837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348971E-0E31-4CB2-97DC-E47545AA7124}" type="slidenum">
              <a:rPr lang="en-US">
                <a:cs typeface="Arial" charset="0"/>
              </a:rPr>
              <a:pPr fontAlgn="base">
                <a:spcBef>
                  <a:spcPct val="0"/>
                </a:spcBef>
                <a:spcAft>
                  <a:spcPct val="0"/>
                </a:spcAft>
              </a:pPr>
              <a:t>24</a:t>
            </a:fld>
            <a:endParaRPr lang="en-US">
              <a:cs typeface="Arial"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p:cNvSpPr>
          <p:nvPr>
            <p:ph type="sldImg"/>
          </p:nvPr>
        </p:nvSpPr>
        <p:spPr bwMode="auto">
          <a:noFill/>
          <a:ln>
            <a:solidFill>
              <a:srgbClr val="000000"/>
            </a:solidFill>
            <a:miter lim="800000"/>
            <a:headEnd/>
            <a:tailEnd/>
          </a:ln>
        </p:spPr>
      </p:sp>
      <p:sp>
        <p:nvSpPr>
          <p:cNvPr id="6041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z="1400" dirty="0" smtClean="0"/>
          </a:p>
        </p:txBody>
      </p:sp>
      <p:sp>
        <p:nvSpPr>
          <p:cNvPr id="604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E87524F-2F7C-4843-A7FD-51521732D6B3}" type="slidenum">
              <a:rPr lang="en-US">
                <a:cs typeface="Arial" charset="0"/>
              </a:rPr>
              <a:pPr fontAlgn="base">
                <a:spcBef>
                  <a:spcPct val="0"/>
                </a:spcBef>
                <a:spcAft>
                  <a:spcPct val="0"/>
                </a:spcAft>
              </a:pPr>
              <a:t>25</a:t>
            </a:fld>
            <a:endParaRPr lang="en-US">
              <a:cs typeface="Arial"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p:cNvSpPr>
            <a:spLocks noGrp="1" noRot="1" noChangeAspect="1"/>
          </p:cNvSpPr>
          <p:nvPr>
            <p:ph type="sldImg"/>
          </p:nvPr>
        </p:nvSpPr>
        <p:spPr bwMode="auto">
          <a:noFill/>
          <a:ln>
            <a:solidFill>
              <a:srgbClr val="000000"/>
            </a:solidFill>
            <a:miter lim="800000"/>
            <a:headEnd/>
            <a:tailEnd/>
          </a:ln>
        </p:spPr>
      </p:sp>
      <p:sp>
        <p:nvSpPr>
          <p:cNvPr id="6246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smtClean="0"/>
          </a:p>
        </p:txBody>
      </p:sp>
      <p:sp>
        <p:nvSpPr>
          <p:cNvPr id="6246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1395D29-D132-401F-BAC9-D1AAE0A075DE}" type="slidenum">
              <a:rPr lang="en-US">
                <a:cs typeface="Arial" charset="0"/>
              </a:rPr>
              <a:pPr fontAlgn="base">
                <a:spcBef>
                  <a:spcPct val="0"/>
                </a:spcBef>
                <a:spcAft>
                  <a:spcPct val="0"/>
                </a:spcAft>
              </a:pPr>
              <a:t>26</a:t>
            </a:fld>
            <a:endParaRPr lang="en-US">
              <a:cs typeface="Arial"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p:cNvSpPr>
            <a:spLocks noGrp="1" noRot="1" noChangeAspect="1"/>
          </p:cNvSpPr>
          <p:nvPr>
            <p:ph type="sldImg"/>
          </p:nvPr>
        </p:nvSpPr>
        <p:spPr bwMode="auto">
          <a:noFill/>
          <a:ln>
            <a:solidFill>
              <a:srgbClr val="000000"/>
            </a:solidFill>
            <a:miter lim="800000"/>
            <a:headEnd/>
            <a:tailEnd/>
          </a:ln>
        </p:spPr>
      </p:sp>
      <p:sp>
        <p:nvSpPr>
          <p:cNvPr id="6451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z="1400" dirty="0" smtClean="0"/>
              <a:t> </a:t>
            </a:r>
          </a:p>
          <a:p>
            <a:pPr>
              <a:spcBef>
                <a:spcPct val="0"/>
              </a:spcBef>
            </a:pPr>
            <a:endParaRPr lang="en-US" dirty="0" smtClean="0"/>
          </a:p>
        </p:txBody>
      </p:sp>
      <p:sp>
        <p:nvSpPr>
          <p:cNvPr id="6451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2550A27-ABA4-4FF8-B695-2782E7D6B462}" type="slidenum">
              <a:rPr lang="en-US">
                <a:cs typeface="Arial" charset="0"/>
              </a:rPr>
              <a:pPr fontAlgn="base">
                <a:spcBef>
                  <a:spcPct val="0"/>
                </a:spcBef>
                <a:spcAft>
                  <a:spcPct val="0"/>
                </a:spcAft>
              </a:pPr>
              <a:t>27</a:t>
            </a:fld>
            <a:endParaRPr lang="en-US">
              <a:cs typeface="Arial"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Slide Image Placeholder 1"/>
          <p:cNvSpPr>
            <a:spLocks noGrp="1" noRot="1" noChangeAspect="1"/>
          </p:cNvSpPr>
          <p:nvPr>
            <p:ph type="sldImg"/>
          </p:nvPr>
        </p:nvSpPr>
        <p:spPr bwMode="auto">
          <a:noFill/>
          <a:ln>
            <a:solidFill>
              <a:srgbClr val="000000"/>
            </a:solidFill>
            <a:miter lim="800000"/>
            <a:headEnd/>
            <a:tailEnd/>
          </a:ln>
        </p:spPr>
      </p:sp>
      <p:sp>
        <p:nvSpPr>
          <p:cNvPr id="6656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smtClean="0"/>
          </a:p>
        </p:txBody>
      </p:sp>
      <p:sp>
        <p:nvSpPr>
          <p:cNvPr id="6656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0DFCFEA-CCFB-40F7-B8DB-1D5FD6F97676}" type="slidenum">
              <a:rPr lang="en-US">
                <a:cs typeface="Arial" charset="0"/>
              </a:rPr>
              <a:pPr fontAlgn="base">
                <a:spcBef>
                  <a:spcPct val="0"/>
                </a:spcBef>
                <a:spcAft>
                  <a:spcPct val="0"/>
                </a:spcAft>
              </a:pPr>
              <a:t>28</a:t>
            </a:fld>
            <a:endParaRPr lang="en-US">
              <a:cs typeface="Arial"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Slide Image Placeholder 1"/>
          <p:cNvSpPr>
            <a:spLocks noGrp="1" noRot="1" noChangeAspect="1"/>
          </p:cNvSpPr>
          <p:nvPr>
            <p:ph type="sldImg"/>
          </p:nvPr>
        </p:nvSpPr>
        <p:spPr bwMode="auto">
          <a:noFill/>
          <a:ln>
            <a:solidFill>
              <a:srgbClr val="000000"/>
            </a:solidFill>
            <a:miter lim="800000"/>
            <a:headEnd/>
            <a:tailEnd/>
          </a:ln>
        </p:spPr>
      </p:sp>
      <p:sp>
        <p:nvSpPr>
          <p:cNvPr id="6861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smtClean="0"/>
          </a:p>
        </p:txBody>
      </p:sp>
      <p:sp>
        <p:nvSpPr>
          <p:cNvPr id="6861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F287B2F-5951-4815-935A-724F54E04E38}" type="slidenum">
              <a:rPr lang="en-US">
                <a:cs typeface="Arial" charset="0"/>
              </a:rPr>
              <a:pPr fontAlgn="base">
                <a:spcBef>
                  <a:spcPct val="0"/>
                </a:spcBef>
                <a:spcAft>
                  <a:spcPct val="0"/>
                </a:spcAft>
              </a:pPr>
              <a:t>29</a:t>
            </a:fld>
            <a:endParaRPr lang="en-US">
              <a:cs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p:cNvSpPr>
          <p:nvPr>
            <p:ph type="sldImg"/>
          </p:nvPr>
        </p:nvSpPr>
        <p:spPr bwMode="auto">
          <a:noFill/>
          <a:ln>
            <a:solidFill>
              <a:srgbClr val="000000"/>
            </a:solidFill>
            <a:miter lim="800000"/>
            <a:headEnd/>
            <a:tailEnd/>
          </a:ln>
        </p:spPr>
      </p:sp>
      <p:sp>
        <p:nvSpPr>
          <p:cNvPr id="1741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z="1400" i="1" dirty="0" smtClean="0"/>
          </a:p>
        </p:txBody>
      </p:sp>
      <p:sp>
        <p:nvSpPr>
          <p:cNvPr id="1741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C68C44E-F41C-47FE-A570-58CA236119A0}" type="slidenum">
              <a:rPr lang="en-US">
                <a:cs typeface="Arial" charset="0"/>
              </a:rPr>
              <a:pPr fontAlgn="base">
                <a:spcBef>
                  <a:spcPct val="0"/>
                </a:spcBef>
                <a:spcAft>
                  <a:spcPct val="0"/>
                </a:spcAft>
              </a:pPr>
              <a:t>3</a:t>
            </a:fld>
            <a:endParaRPr lang="en-US">
              <a:cs typeface="Arial"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1B21A8E-40FD-4CCB-9651-F3731FB940BE}" type="slidenum">
              <a:rPr lang="en-US" smtClean="0"/>
              <a:pPr>
                <a:defRPr/>
              </a:pPr>
              <a:t>30</a:t>
            </a:fld>
            <a:endParaRPr lang="en-US"/>
          </a:p>
        </p:txBody>
      </p:sp>
    </p:spTree>
    <p:extLst>
      <p:ext uri="{BB962C8B-B14F-4D97-AF65-F5344CB8AC3E}">
        <p14:creationId xmlns:p14="http://schemas.microsoft.com/office/powerpoint/2010/main" val="192674471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1B21A8E-40FD-4CCB-9651-F3731FB940BE}" type="slidenum">
              <a:rPr lang="en-US" smtClean="0"/>
              <a:pPr>
                <a:defRPr/>
              </a:pPr>
              <a:t>31</a:t>
            </a:fld>
            <a:endParaRPr lang="en-US"/>
          </a:p>
        </p:txBody>
      </p:sp>
    </p:spTree>
    <p:extLst>
      <p:ext uri="{BB962C8B-B14F-4D97-AF65-F5344CB8AC3E}">
        <p14:creationId xmlns:p14="http://schemas.microsoft.com/office/powerpoint/2010/main" val="306979003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Slide Image Placeholder 1"/>
          <p:cNvSpPr>
            <a:spLocks noGrp="1" noRot="1" noChangeAspect="1"/>
          </p:cNvSpPr>
          <p:nvPr>
            <p:ph type="sldImg"/>
          </p:nvPr>
        </p:nvSpPr>
        <p:spPr bwMode="auto">
          <a:noFill/>
          <a:ln>
            <a:solidFill>
              <a:srgbClr val="000000"/>
            </a:solidFill>
            <a:miter lim="800000"/>
            <a:headEnd/>
            <a:tailEnd/>
          </a:ln>
        </p:spPr>
      </p:sp>
      <p:sp>
        <p:nvSpPr>
          <p:cNvPr id="7270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7270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B9AAC21-89D5-4838-ACFB-7ED4EDA69B38}" type="slidenum">
              <a:rPr lang="en-US">
                <a:cs typeface="Arial" charset="0"/>
              </a:rPr>
              <a:pPr fontAlgn="base">
                <a:spcBef>
                  <a:spcPct val="0"/>
                </a:spcBef>
                <a:spcAft>
                  <a:spcPct val="0"/>
                </a:spcAft>
              </a:pPr>
              <a:t>32</a:t>
            </a:fld>
            <a:endParaRPr lang="en-US">
              <a:cs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71B21A8E-40FD-4CCB-9651-F3731FB940BE}" type="slidenum">
              <a:rPr lang="en-US" smtClean="0"/>
              <a:pPr>
                <a:defRPr/>
              </a:pPr>
              <a:t>4</a:t>
            </a:fld>
            <a:endParaRPr lang="en-US"/>
          </a:p>
        </p:txBody>
      </p:sp>
    </p:spTree>
    <p:extLst>
      <p:ext uri="{BB962C8B-B14F-4D97-AF65-F5344CB8AC3E}">
        <p14:creationId xmlns:p14="http://schemas.microsoft.com/office/powerpoint/2010/main" val="41894641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z="1400" i="1" dirty="0" smtClean="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1CCAD00-B083-4CD5-8CE0-8A620486B531}" type="slidenum">
              <a:rPr lang="en-US">
                <a:cs typeface="Arial" charset="0"/>
              </a:rPr>
              <a:pPr fontAlgn="base">
                <a:spcBef>
                  <a:spcPct val="0"/>
                </a:spcBef>
                <a:spcAft>
                  <a:spcPct val="0"/>
                </a:spcAft>
              </a:pPr>
              <a:t>5</a:t>
            </a:fld>
            <a:endParaRPr lang="en-US">
              <a:cs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z="1400" i="1" dirty="0" smtClean="0"/>
              <a:t>.</a:t>
            </a:r>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2C2E158-A6EB-4286-8457-12E924DFCC82}" type="slidenum">
              <a:rPr lang="en-US">
                <a:cs typeface="Arial" charset="0"/>
              </a:rPr>
              <a:pPr fontAlgn="base">
                <a:spcBef>
                  <a:spcPct val="0"/>
                </a:spcBef>
                <a:spcAft>
                  <a:spcPct val="0"/>
                </a:spcAft>
              </a:pPr>
              <a:t>6</a:t>
            </a:fld>
            <a:endParaRPr lang="en-US">
              <a:cs typeface="Arial"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2BCEAC3-3489-459D-A03D-D6C282B19292}" type="slidenum">
              <a:rPr lang="en-US">
                <a:cs typeface="Arial" charset="0"/>
              </a:rPr>
              <a:pPr fontAlgn="base">
                <a:spcBef>
                  <a:spcPct val="0"/>
                </a:spcBef>
                <a:spcAft>
                  <a:spcPct val="0"/>
                </a:spcAft>
              </a:pPr>
              <a:t>7</a:t>
            </a:fld>
            <a:endParaRPr lang="en-US">
              <a:cs typeface="Arial"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z="1400" i="1" dirty="0" smtClean="0"/>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E11E105-1414-4F94-8CC1-A16421EEC5B8}" type="slidenum">
              <a:rPr lang="en-US">
                <a:cs typeface="Arial" charset="0"/>
              </a:rPr>
              <a:pPr fontAlgn="base">
                <a:spcBef>
                  <a:spcPct val="0"/>
                </a:spcBef>
                <a:spcAft>
                  <a:spcPct val="0"/>
                </a:spcAft>
              </a:pPr>
              <a:t>8</a:t>
            </a:fld>
            <a:endParaRPr lang="en-US">
              <a:cs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z="1400" dirty="0" smtClean="0"/>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17131AD-3424-4782-9ADE-74C1385977FF}" type="slidenum">
              <a:rPr lang="en-US">
                <a:cs typeface="Arial" charset="0"/>
              </a:rPr>
              <a:pPr fontAlgn="base">
                <a:spcBef>
                  <a:spcPct val="0"/>
                </a:spcBef>
                <a:spcAft>
                  <a:spcPct val="0"/>
                </a:spcAft>
              </a:pPr>
              <a:t>9</a:t>
            </a:fld>
            <a:endParaRPr lang="en-US">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ight Triangle 9"/>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grpSp>
        <p:nvGrpSpPr>
          <p:cNvPr id="5" name="Group 1"/>
          <p:cNvGrpSpPr>
            <a:grpSpLocks/>
          </p:cNvGrpSpPr>
          <p:nvPr/>
        </p:nvGrpSpPr>
        <p:grpSpPr bwMode="auto">
          <a:xfrm>
            <a:off x="-3175" y="4953000"/>
            <a:ext cx="9147175" cy="1911350"/>
            <a:chOff x="-3765" y="4832896"/>
            <a:chExt cx="9147765" cy="2032192"/>
          </a:xfrm>
        </p:grpSpPr>
        <p:sp>
          <p:nvSpPr>
            <p:cNvPr id="6" name="Freeform 6"/>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cs typeface="+mn-cs"/>
              </a:endParaRPr>
            </a:p>
          </p:txBody>
        </p:sp>
        <p:sp>
          <p:nvSpPr>
            <p:cNvPr id="7" name="Freeform 7"/>
            <p:cNvSpPr>
              <a:spLocks/>
            </p:cNvSpPr>
            <p:nvPr/>
          </p:nvSpPr>
          <p:spPr bwMode="auto">
            <a:xfrm>
              <a:off x="35926" y="5135025"/>
              <a:ext cx="9108074" cy="838869"/>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cs typeface="+mn-cs"/>
              </a:endParaRPr>
            </a:p>
          </p:txBody>
        </p:sp>
        <p:sp>
          <p:nvSpPr>
            <p:cNvPr id="8"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0"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Title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11" name="Date Placeholder 29"/>
          <p:cNvSpPr>
            <a:spLocks noGrp="1"/>
          </p:cNvSpPr>
          <p:nvPr>
            <p:ph type="dt" sz="half" idx="10"/>
          </p:nvPr>
        </p:nvSpPr>
        <p:spPr/>
        <p:txBody>
          <a:bodyPr/>
          <a:lstStyle>
            <a:lvl1pPr>
              <a:defRPr smtClean="0">
                <a:solidFill>
                  <a:srgbClr val="FFFFFF"/>
                </a:solidFill>
              </a:defRPr>
            </a:lvl1pPr>
            <a:extLst/>
          </a:lstStyle>
          <a:p>
            <a:pPr>
              <a:defRPr/>
            </a:pPr>
            <a:fld id="{8C701A9A-74C3-43C0-80C3-1D600EB6A8F0}" type="datetime1">
              <a:rPr lang="en-US"/>
              <a:pPr>
                <a:defRPr/>
              </a:pPr>
              <a:t>10/22/2014</a:t>
            </a:fld>
            <a:endParaRPr lang="en-US"/>
          </a:p>
        </p:txBody>
      </p:sp>
      <p:sp>
        <p:nvSpPr>
          <p:cNvPr id="12" name="Footer Placeholder 18"/>
          <p:cNvSpPr>
            <a:spLocks noGrp="1"/>
          </p:cNvSpPr>
          <p:nvPr>
            <p:ph type="ftr" sz="quarter" idx="11"/>
          </p:nvPr>
        </p:nvSpPr>
        <p:spPr/>
        <p:txBody>
          <a:bodyPr/>
          <a:lstStyle>
            <a:lvl1pPr>
              <a:defRPr>
                <a:solidFill>
                  <a:schemeClr val="accent1">
                    <a:tint val="20000"/>
                  </a:schemeClr>
                </a:solidFill>
              </a:defRPr>
            </a:lvl1pPr>
            <a:extLst/>
          </a:lstStyle>
          <a:p>
            <a:pPr>
              <a:defRPr/>
            </a:pPr>
            <a:endParaRPr lang="en-US"/>
          </a:p>
        </p:txBody>
      </p:sp>
      <p:sp>
        <p:nvSpPr>
          <p:cNvPr id="13" name="Slide Number Placeholder 26"/>
          <p:cNvSpPr>
            <a:spLocks noGrp="1"/>
          </p:cNvSpPr>
          <p:nvPr>
            <p:ph type="sldNum" sz="quarter" idx="12"/>
          </p:nvPr>
        </p:nvSpPr>
        <p:spPr/>
        <p:txBody>
          <a:bodyPr/>
          <a:lstStyle>
            <a:lvl1pPr>
              <a:defRPr smtClean="0">
                <a:solidFill>
                  <a:srgbClr val="FFFFFF"/>
                </a:solidFill>
              </a:defRPr>
            </a:lvl1pPr>
            <a:extLst/>
          </a:lstStyle>
          <a:p>
            <a:pPr>
              <a:defRPr/>
            </a:pPr>
            <a:fld id="{9F42A1E4-22E8-45B4-8948-8284CF73E77D}"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4BFEBB85-1EE8-4537-9CFD-5E2F72D92781}" type="datetime1">
              <a:rPr lang="en-US"/>
              <a:pPr>
                <a:defRPr/>
              </a:pPr>
              <a:t>10/22/2014</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15350F92-4AA4-45B1-B33F-76CD968BD19A}"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A2CF33AE-055E-46B5-85FB-3CA8234B0A4A}" type="datetime1">
              <a:rPr lang="en-US"/>
              <a:pPr>
                <a:defRPr/>
              </a:pPr>
              <a:t>10/22/2014</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FE3265D5-517E-4053-A725-72035412519F}"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itle 6"/>
          <p:cNvSpPr>
            <a:spLocks noGrp="1"/>
          </p:cNvSpPr>
          <p:nvPr>
            <p:ph type="title"/>
          </p:nvPr>
        </p:nvSpPr>
        <p:spPr/>
        <p:txBody>
          <a:bodyPr rtlCol="0"/>
          <a:lstStyle>
            <a:extLst/>
          </a:lstStyle>
          <a:p>
            <a:r>
              <a:rPr lang="en-US" smtClean="0"/>
              <a:t>Click to edit Master title style</a:t>
            </a:r>
            <a:endParaRPr lang="en-US"/>
          </a:p>
        </p:txBody>
      </p:sp>
      <p:sp>
        <p:nvSpPr>
          <p:cNvPr id="4" name="Date Placeholder 9"/>
          <p:cNvSpPr>
            <a:spLocks noGrp="1"/>
          </p:cNvSpPr>
          <p:nvPr>
            <p:ph type="dt" sz="half" idx="10"/>
          </p:nvPr>
        </p:nvSpPr>
        <p:spPr/>
        <p:txBody>
          <a:bodyPr/>
          <a:lstStyle>
            <a:lvl1pPr>
              <a:defRPr/>
            </a:lvl1pPr>
          </a:lstStyle>
          <a:p>
            <a:pPr>
              <a:defRPr/>
            </a:pPr>
            <a:fld id="{28CBBCDD-0236-4082-A853-8345BA16496F}" type="datetime1">
              <a:rPr lang="en-US"/>
              <a:pPr>
                <a:defRPr/>
              </a:pPr>
              <a:t>10/22/2014</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74150D46-616B-48E1-A642-F2BD379FBC1D}"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4" name="Chevron 6"/>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5" name="Chevron 7"/>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3" name="Text Placeholder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6" name="Date Placeholder 3"/>
          <p:cNvSpPr>
            <a:spLocks noGrp="1"/>
          </p:cNvSpPr>
          <p:nvPr>
            <p:ph type="dt" sz="half" idx="10"/>
          </p:nvPr>
        </p:nvSpPr>
        <p:spPr/>
        <p:txBody>
          <a:bodyPr/>
          <a:lstStyle>
            <a:lvl1pPr>
              <a:defRPr/>
            </a:lvl1pPr>
            <a:extLst/>
          </a:lstStyle>
          <a:p>
            <a:pPr>
              <a:defRPr/>
            </a:pPr>
            <a:fld id="{8A534072-E1EB-4106-B200-E90C8D131A7A}" type="datetime1">
              <a:rPr lang="en-US"/>
              <a:pPr>
                <a:defRPr/>
              </a:pPr>
              <a:t>10/22/2014</a:t>
            </a:fld>
            <a:endParaRPr lang="en-US"/>
          </a:p>
        </p:txBody>
      </p:sp>
      <p:sp>
        <p:nvSpPr>
          <p:cNvPr id="7" name="Footer Placeholder 4"/>
          <p:cNvSpPr>
            <a:spLocks noGrp="1"/>
          </p:cNvSpPr>
          <p:nvPr>
            <p:ph type="ftr" sz="quarter" idx="11"/>
          </p:nvPr>
        </p:nvSpPr>
        <p:spPr/>
        <p:txBody>
          <a:bodyPr/>
          <a:lstStyle>
            <a:lvl1pPr>
              <a:defRPr/>
            </a:lvl1pPr>
            <a:extLst/>
          </a:lstStyle>
          <a:p>
            <a:pPr>
              <a:defRPr/>
            </a:pPr>
            <a:endParaRPr lang="en-US"/>
          </a:p>
        </p:txBody>
      </p:sp>
      <p:sp>
        <p:nvSpPr>
          <p:cNvPr id="8" name="Slide Number Placeholder 5"/>
          <p:cNvSpPr>
            <a:spLocks noGrp="1"/>
          </p:cNvSpPr>
          <p:nvPr>
            <p:ph type="sldNum" sz="quarter" idx="12"/>
          </p:nvPr>
        </p:nvSpPr>
        <p:spPr/>
        <p:txBody>
          <a:bodyPr/>
          <a:lstStyle>
            <a:lvl1pPr>
              <a:defRPr/>
            </a:lvl1pPr>
            <a:extLst/>
          </a:lstStyle>
          <a:p>
            <a:pPr>
              <a:defRPr/>
            </a:pPr>
            <a:fld id="{FC78C6A2-0F3E-486C-BC12-9137DC17DB83}"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itle 7"/>
          <p:cNvSpPr>
            <a:spLocks noGrp="1"/>
          </p:cNvSpPr>
          <p:nvPr>
            <p:ph type="title"/>
          </p:nvPr>
        </p:nvSpPr>
        <p:spPr/>
        <p:txBody>
          <a:bodyPr rtlCol="0"/>
          <a:lstStyle>
            <a:extLst/>
          </a:lstStyle>
          <a:p>
            <a:r>
              <a:rPr lang="en-US" smtClean="0"/>
              <a:t>Click to edit Master title style</a:t>
            </a:r>
            <a:endParaRPr lang="en-US"/>
          </a:p>
        </p:txBody>
      </p:sp>
      <p:sp>
        <p:nvSpPr>
          <p:cNvPr id="5" name="Date Placeholder 4"/>
          <p:cNvSpPr>
            <a:spLocks noGrp="1"/>
          </p:cNvSpPr>
          <p:nvPr>
            <p:ph type="dt" sz="half" idx="10"/>
          </p:nvPr>
        </p:nvSpPr>
        <p:spPr/>
        <p:txBody>
          <a:bodyPr/>
          <a:lstStyle>
            <a:lvl1pPr>
              <a:defRPr/>
            </a:lvl1pPr>
            <a:extLst/>
          </a:lstStyle>
          <a:p>
            <a:pPr>
              <a:defRPr/>
            </a:pPr>
            <a:fld id="{C1DC7DAC-1A02-49B8-AFBF-526B8ED1DC9B}" type="datetime1">
              <a:rPr lang="en-US"/>
              <a:pPr>
                <a:defRPr/>
              </a:pPr>
              <a:t>10/22/2014</a:t>
            </a:fld>
            <a:endParaRPr lang="en-US"/>
          </a:p>
        </p:txBody>
      </p:sp>
      <p:sp>
        <p:nvSpPr>
          <p:cNvPr id="6" name="Footer Placeholder 5"/>
          <p:cNvSpPr>
            <a:spLocks noGrp="1"/>
          </p:cNvSpPr>
          <p:nvPr>
            <p:ph type="ftr" sz="quarter" idx="11"/>
          </p:nvPr>
        </p:nvSpPr>
        <p:spPr/>
        <p:txBody>
          <a:bodyPr/>
          <a:lstStyle>
            <a:lvl1pPr>
              <a:defRPr/>
            </a:lvl1pPr>
            <a:extLst/>
          </a:lstStyle>
          <a:p>
            <a:pPr>
              <a:defRPr/>
            </a:pPr>
            <a:endParaRPr lang="en-US"/>
          </a:p>
        </p:txBody>
      </p:sp>
      <p:sp>
        <p:nvSpPr>
          <p:cNvPr id="7" name="Slide Number Placeholder 6"/>
          <p:cNvSpPr>
            <a:spLocks noGrp="1"/>
          </p:cNvSpPr>
          <p:nvPr>
            <p:ph type="sldNum" sz="quarter" idx="12"/>
          </p:nvPr>
        </p:nvSpPr>
        <p:spPr/>
        <p:txBody>
          <a:bodyPr/>
          <a:lstStyle>
            <a:lvl1pPr>
              <a:defRPr/>
            </a:lvl1pPr>
            <a:extLst/>
          </a:lstStyle>
          <a:p>
            <a:pPr>
              <a:defRPr/>
            </a:pPr>
            <a:fld id="{525C5864-8F37-4DB5-B8A7-9EDE25E84DF1}"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extLst/>
          </a:lstStyle>
          <a:p>
            <a:r>
              <a:rPr lang="en-US" smtClean="0"/>
              <a:t>Click to edit Master title style</a:t>
            </a:r>
            <a:endParaRPr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extLst/>
          </a:lstStyle>
          <a:p>
            <a:pPr>
              <a:defRPr/>
            </a:pPr>
            <a:fld id="{5A3267B5-B4C7-4D9A-BBB9-770AA7519419}" type="datetime1">
              <a:rPr lang="en-US"/>
              <a:pPr>
                <a:defRPr/>
              </a:pPr>
              <a:t>10/22/2014</a:t>
            </a:fld>
            <a:endParaRPr lang="en-US"/>
          </a:p>
        </p:txBody>
      </p:sp>
      <p:sp>
        <p:nvSpPr>
          <p:cNvPr id="8" name="Footer Placeholder 7"/>
          <p:cNvSpPr>
            <a:spLocks noGrp="1"/>
          </p:cNvSpPr>
          <p:nvPr>
            <p:ph type="ftr" sz="quarter" idx="11"/>
          </p:nvPr>
        </p:nvSpPr>
        <p:spPr/>
        <p:txBody>
          <a:bodyPr/>
          <a:lstStyle>
            <a:lvl1pPr>
              <a:defRPr/>
            </a:lvl1pPr>
            <a:extLst/>
          </a:lstStyle>
          <a:p>
            <a:pPr>
              <a:defRPr/>
            </a:pPr>
            <a:endParaRPr lang="en-US"/>
          </a:p>
        </p:txBody>
      </p:sp>
      <p:sp>
        <p:nvSpPr>
          <p:cNvPr id="9" name="Slide Number Placeholder 8"/>
          <p:cNvSpPr>
            <a:spLocks noGrp="1"/>
          </p:cNvSpPr>
          <p:nvPr>
            <p:ph type="sldNum" sz="quarter" idx="12"/>
          </p:nvPr>
        </p:nvSpPr>
        <p:spPr/>
        <p:txBody>
          <a:bodyPr/>
          <a:lstStyle>
            <a:lvl1pPr>
              <a:defRPr/>
            </a:lvl1pPr>
            <a:extLst/>
          </a:lstStyle>
          <a:p>
            <a:pPr>
              <a:defRPr/>
            </a:pPr>
            <a:fld id="{E09DE0BA-9EA9-442A-88AD-846F701AA366}"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6" name="Title 5"/>
          <p:cNvSpPr>
            <a:spLocks noGrp="1"/>
          </p:cNvSpPr>
          <p:nvPr>
            <p:ph type="title"/>
          </p:nvPr>
        </p:nvSpPr>
        <p:spPr/>
        <p:txBody>
          <a:bodyPr rtlCol="0"/>
          <a:lstStyle>
            <a:extLst/>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extLst/>
          </a:lstStyle>
          <a:p>
            <a:pPr>
              <a:defRPr/>
            </a:pPr>
            <a:fld id="{46443519-AC7C-4F88-A7C5-B9F7FFAC8DAE}" type="datetime1">
              <a:rPr lang="en-US"/>
              <a:pPr>
                <a:defRPr/>
              </a:pPr>
              <a:t>10/22/2014</a:t>
            </a:fld>
            <a:endParaRPr lang="en-US"/>
          </a:p>
        </p:txBody>
      </p:sp>
      <p:sp>
        <p:nvSpPr>
          <p:cNvPr id="4" name="Footer Placeholder 3"/>
          <p:cNvSpPr>
            <a:spLocks noGrp="1"/>
          </p:cNvSpPr>
          <p:nvPr>
            <p:ph type="ftr" sz="quarter" idx="11"/>
          </p:nvPr>
        </p:nvSpPr>
        <p:spPr/>
        <p:txBody>
          <a:bodyPr/>
          <a:lstStyle>
            <a:lvl1pPr>
              <a:defRPr/>
            </a:lvl1pPr>
            <a:extLst/>
          </a:lstStyle>
          <a:p>
            <a:pPr>
              <a:defRPr/>
            </a:pPr>
            <a:endParaRPr lang="en-US"/>
          </a:p>
        </p:txBody>
      </p:sp>
      <p:sp>
        <p:nvSpPr>
          <p:cNvPr id="5" name="Slide Number Placeholder 4"/>
          <p:cNvSpPr>
            <a:spLocks noGrp="1"/>
          </p:cNvSpPr>
          <p:nvPr>
            <p:ph type="sldNum" sz="quarter" idx="12"/>
          </p:nvPr>
        </p:nvSpPr>
        <p:spPr/>
        <p:txBody>
          <a:bodyPr/>
          <a:lstStyle>
            <a:lvl1pPr>
              <a:defRPr/>
            </a:lvl1pPr>
            <a:extLst/>
          </a:lstStyle>
          <a:p>
            <a:pPr>
              <a:defRPr/>
            </a:pPr>
            <a:fld id="{05995D4D-3E3E-4EC8-B062-7F147AB69F9D}"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2B1F8A9F-817D-4D80-A743-88C90F699AE3}" type="datetime1">
              <a:rPr lang="en-US"/>
              <a:pPr>
                <a:defRPr/>
              </a:pPr>
              <a:t>10/22/2014</a:t>
            </a:fld>
            <a:endParaRPr lang="en-US"/>
          </a:p>
        </p:txBody>
      </p:sp>
      <p:sp>
        <p:nvSpPr>
          <p:cNvPr id="3" name="Footer Placeholder 21"/>
          <p:cNvSpPr>
            <a:spLocks noGrp="1"/>
          </p:cNvSpPr>
          <p:nvPr>
            <p:ph type="ftr" sz="quarter" idx="11"/>
          </p:nvPr>
        </p:nvSpPr>
        <p:spPr/>
        <p:txBody>
          <a:bodyPr/>
          <a:lstStyle>
            <a:lvl1pPr>
              <a:defRPr/>
            </a:lvl1pPr>
          </a:lstStyle>
          <a:p>
            <a:pPr>
              <a:defRPr/>
            </a:pPr>
            <a:endParaRPr lang="en-US"/>
          </a:p>
        </p:txBody>
      </p:sp>
      <p:sp>
        <p:nvSpPr>
          <p:cNvPr id="4" name="Slide Number Placeholder 17"/>
          <p:cNvSpPr>
            <a:spLocks noGrp="1"/>
          </p:cNvSpPr>
          <p:nvPr>
            <p:ph type="sldNum" sz="quarter" idx="12"/>
          </p:nvPr>
        </p:nvSpPr>
        <p:spPr/>
        <p:txBody>
          <a:bodyPr/>
          <a:lstStyle>
            <a:lvl1pPr>
              <a:defRPr/>
            </a:lvl1pPr>
          </a:lstStyle>
          <a:p>
            <a:pPr>
              <a:defRPr/>
            </a:pPr>
            <a:fld id="{A3E89ED3-43D1-411A-84D5-6B47ED68BEF9}"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en-US" smtClean="0"/>
              <a:t>Click to edit Master title style</a:t>
            </a:r>
            <a:endParaRPr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extLst/>
          </a:lstStyle>
          <a:p>
            <a:pPr>
              <a:defRPr/>
            </a:pPr>
            <a:fld id="{32A89CD4-A70A-4F50-86F0-233962D67D1B}" type="datetime1">
              <a:rPr lang="en-US"/>
              <a:pPr>
                <a:defRPr/>
              </a:pPr>
              <a:t>10/22/2014</a:t>
            </a:fld>
            <a:endParaRPr lang="en-US"/>
          </a:p>
        </p:txBody>
      </p:sp>
      <p:sp>
        <p:nvSpPr>
          <p:cNvPr id="6" name="Footer Placeholder 5"/>
          <p:cNvSpPr>
            <a:spLocks noGrp="1"/>
          </p:cNvSpPr>
          <p:nvPr>
            <p:ph type="ftr" sz="quarter" idx="11"/>
          </p:nvPr>
        </p:nvSpPr>
        <p:spPr/>
        <p:txBody>
          <a:bodyPr/>
          <a:lstStyle>
            <a:lvl1pPr>
              <a:defRPr/>
            </a:lvl1pPr>
            <a:extLst/>
          </a:lstStyle>
          <a:p>
            <a:pPr>
              <a:defRPr/>
            </a:pPr>
            <a:endParaRPr lang="en-US"/>
          </a:p>
        </p:txBody>
      </p:sp>
      <p:sp>
        <p:nvSpPr>
          <p:cNvPr id="7" name="Slide Number Placeholder 6"/>
          <p:cNvSpPr>
            <a:spLocks noGrp="1"/>
          </p:cNvSpPr>
          <p:nvPr>
            <p:ph type="sldNum" sz="quarter" idx="12"/>
          </p:nvPr>
        </p:nvSpPr>
        <p:spPr/>
        <p:txBody>
          <a:bodyPr/>
          <a:lstStyle>
            <a:lvl1pPr>
              <a:defRPr/>
            </a:lvl1pPr>
            <a:extLst/>
          </a:lstStyle>
          <a:p>
            <a:pPr>
              <a:defRPr/>
            </a:pPr>
            <a:fld id="{83B9C2B2-0DE8-45C0-9B52-72F160C2C157}"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5" name="Freeform 7"/>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cs typeface="+mn-cs"/>
            </a:endParaRPr>
          </a:p>
        </p:txBody>
      </p:sp>
      <p:sp>
        <p:nvSpPr>
          <p:cNvPr id="6" name="Freeform 8"/>
          <p:cNvSpPr>
            <a:spLocks/>
          </p:cNvSpPr>
          <p:nvPr/>
        </p:nvSpPr>
        <p:spPr bwMode="auto">
          <a:xfrm>
            <a:off x="485775" y="5938838"/>
            <a:ext cx="3690938"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cs typeface="+mn-cs"/>
            </a:endParaRPr>
          </a:p>
        </p:txBody>
      </p:sp>
      <p:sp>
        <p:nvSpPr>
          <p:cNvPr id="7" name="Right Triangle 9"/>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8"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Chevron 11"/>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10" name="Chevron 12"/>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4" name="Text Placeholder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n-US" noProof="0" smtClean="0"/>
              <a:t>Click icon to add picture</a:t>
            </a:r>
            <a:endParaRPr lang="en-US" noProof="0"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n-US" smtClean="0"/>
              <a:t>Click to edit Master title style</a:t>
            </a:r>
            <a:endParaRPr lang="en-US"/>
          </a:p>
        </p:txBody>
      </p:sp>
      <p:sp>
        <p:nvSpPr>
          <p:cNvPr id="11" name="Date Placeholder 4"/>
          <p:cNvSpPr>
            <a:spLocks noGrp="1"/>
          </p:cNvSpPr>
          <p:nvPr>
            <p:ph type="dt" sz="half" idx="10"/>
          </p:nvPr>
        </p:nvSpPr>
        <p:spPr/>
        <p:txBody>
          <a:bodyPr/>
          <a:lstStyle>
            <a:lvl1pPr>
              <a:defRPr smtClean="0">
                <a:solidFill>
                  <a:schemeClr val="tx1"/>
                </a:solidFill>
              </a:defRPr>
            </a:lvl1pPr>
            <a:extLst/>
          </a:lstStyle>
          <a:p>
            <a:pPr>
              <a:defRPr/>
            </a:pPr>
            <a:fld id="{612BDD14-6D28-40C4-BB25-577E1F84143C}" type="datetime1">
              <a:rPr lang="en-US"/>
              <a:pPr>
                <a:defRPr/>
              </a:pPr>
              <a:t>10/22/2014</a:t>
            </a:fld>
            <a:endParaRPr lang="en-US"/>
          </a:p>
        </p:txBody>
      </p:sp>
      <p:sp>
        <p:nvSpPr>
          <p:cNvPr id="12" name="Footer Placeholder 5"/>
          <p:cNvSpPr>
            <a:spLocks noGrp="1"/>
          </p:cNvSpPr>
          <p:nvPr>
            <p:ph type="ftr" sz="quarter" idx="11"/>
          </p:nvPr>
        </p:nvSpPr>
        <p:spPr/>
        <p:txBody>
          <a:bodyPr/>
          <a:lstStyle>
            <a:lvl1pPr>
              <a:defRPr>
                <a:solidFill>
                  <a:schemeClr val="tx1"/>
                </a:solidFill>
              </a:defRPr>
            </a:lvl1pPr>
            <a:extLst/>
          </a:lstStyle>
          <a:p>
            <a:pPr>
              <a:defRPr/>
            </a:pPr>
            <a:endParaRPr lang="en-US"/>
          </a:p>
        </p:txBody>
      </p:sp>
      <p:sp>
        <p:nvSpPr>
          <p:cNvPr id="13" name="Slide Number Placeholder 6"/>
          <p:cNvSpPr>
            <a:spLocks noGrp="1"/>
          </p:cNvSpPr>
          <p:nvPr>
            <p:ph type="sldNum" sz="quarter" idx="12"/>
          </p:nvPr>
        </p:nvSpPr>
        <p:spPr/>
        <p:txBody>
          <a:bodyPr/>
          <a:lstStyle>
            <a:lvl1pPr>
              <a:defRPr smtClean="0">
                <a:solidFill>
                  <a:schemeClr val="tx1"/>
                </a:solidFill>
              </a:defRPr>
            </a:lvl1pPr>
            <a:extLst/>
          </a:lstStyle>
          <a:p>
            <a:pPr>
              <a:defRPr/>
            </a:pPr>
            <a:fld id="{6FE52884-C5EE-4047-828A-A55F1AAB1284}"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cs typeface="+mn-cs"/>
            </a:endParaRPr>
          </a:p>
        </p:txBody>
      </p:sp>
      <p:sp>
        <p:nvSpPr>
          <p:cNvPr id="12" name="Freeform 11"/>
          <p:cNvSpPr>
            <a:spLocks/>
          </p:cNvSpPr>
          <p:nvPr/>
        </p:nvSpPr>
        <p:spPr bwMode="auto">
          <a:xfrm>
            <a:off x="485775" y="5938838"/>
            <a:ext cx="3690938"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cs typeface="+mn-cs"/>
            </a:endParaRPr>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en-US" smtClean="0"/>
              <a:t>Click to edit Master title style</a:t>
            </a:r>
            <a:endParaRPr lang="en-US"/>
          </a:p>
        </p:txBody>
      </p:sp>
      <p:sp>
        <p:nvSpPr>
          <p:cNvPr id="1033" name="Text Placeholder 29"/>
          <p:cNvSpPr>
            <a:spLocks noGrp="1"/>
          </p:cNvSpPr>
          <p:nvPr>
            <p:ph type="body" idx="1"/>
          </p:nvPr>
        </p:nvSpPr>
        <p:spPr bwMode="auto">
          <a:xfrm>
            <a:off x="457200" y="14811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6727825" y="6408738"/>
            <a:ext cx="1919288" cy="365125"/>
          </a:xfrm>
          <a:prstGeom prst="rect">
            <a:avLst/>
          </a:prstGeom>
        </p:spPr>
        <p:txBody>
          <a:bodyPr vert="horz" anchor="b"/>
          <a:lstStyle>
            <a:lvl1pPr algn="l" eaLnBrk="1" fontAlgn="auto" latinLnBrk="0" hangingPunct="1">
              <a:spcBef>
                <a:spcPts val="0"/>
              </a:spcBef>
              <a:spcAft>
                <a:spcPts val="0"/>
              </a:spcAft>
              <a:defRPr kumimoji="0" sz="1000" smtClean="0">
                <a:solidFill>
                  <a:schemeClr val="tx1"/>
                </a:solidFill>
                <a:latin typeface="+mn-lt"/>
                <a:cs typeface="+mn-cs"/>
              </a:defRPr>
            </a:lvl1pPr>
            <a:extLst/>
          </a:lstStyle>
          <a:p>
            <a:pPr>
              <a:defRPr/>
            </a:pPr>
            <a:fld id="{57B22369-6FD7-4FBD-9B19-2F0ACDC456DE}" type="datetime1">
              <a:rPr lang="en-US"/>
              <a:pPr>
                <a:defRPr/>
              </a:pPr>
              <a:t>10/22/2014</a:t>
            </a:fld>
            <a:endParaRPr lang="en-US"/>
          </a:p>
        </p:txBody>
      </p:sp>
      <p:sp>
        <p:nvSpPr>
          <p:cNvPr id="22" name="Footer Placeholder 21"/>
          <p:cNvSpPr>
            <a:spLocks noGrp="1"/>
          </p:cNvSpPr>
          <p:nvPr>
            <p:ph type="ftr" sz="quarter" idx="3"/>
          </p:nvPr>
        </p:nvSpPr>
        <p:spPr>
          <a:xfrm>
            <a:off x="4379913" y="6408738"/>
            <a:ext cx="2351087" cy="365125"/>
          </a:xfrm>
          <a:prstGeom prst="rect">
            <a:avLst/>
          </a:prstGeom>
        </p:spPr>
        <p:txBody>
          <a:bodyPr vert="horz" anchor="b"/>
          <a:lstStyle>
            <a:lvl1pPr algn="r" eaLnBrk="1" fontAlgn="auto" latinLnBrk="0" hangingPunct="1">
              <a:spcBef>
                <a:spcPts val="0"/>
              </a:spcBef>
              <a:spcAft>
                <a:spcPts val="0"/>
              </a:spcAft>
              <a:defRPr kumimoji="0" sz="1000">
                <a:solidFill>
                  <a:schemeClr val="tx1"/>
                </a:solidFill>
                <a:latin typeface="+mn-lt"/>
                <a:cs typeface="+mn-cs"/>
              </a:defRPr>
            </a:lvl1pPr>
            <a:extLst/>
          </a:lstStyle>
          <a:p>
            <a:pPr>
              <a:defRPr/>
            </a:pPr>
            <a:endParaRPr lang="en-US"/>
          </a:p>
        </p:txBody>
      </p:sp>
      <p:sp>
        <p:nvSpPr>
          <p:cNvPr id="18" name="Slide Number Placeholder 17"/>
          <p:cNvSpPr>
            <a:spLocks noGrp="1"/>
          </p:cNvSpPr>
          <p:nvPr>
            <p:ph type="sldNum" sz="quarter" idx="4"/>
          </p:nvPr>
        </p:nvSpPr>
        <p:spPr>
          <a:xfrm>
            <a:off x="8647113" y="6408738"/>
            <a:ext cx="366712" cy="365125"/>
          </a:xfrm>
          <a:prstGeom prst="rect">
            <a:avLst/>
          </a:prstGeom>
        </p:spPr>
        <p:txBody>
          <a:bodyPr vert="horz" anchor="b"/>
          <a:lstStyle>
            <a:lvl1pPr algn="r" eaLnBrk="1" fontAlgn="auto" latinLnBrk="0" hangingPunct="1">
              <a:spcBef>
                <a:spcPts val="0"/>
              </a:spcBef>
              <a:spcAft>
                <a:spcPts val="0"/>
              </a:spcAft>
              <a:defRPr kumimoji="0" sz="1000" b="0" smtClean="0">
                <a:solidFill>
                  <a:schemeClr val="tx1"/>
                </a:solidFill>
                <a:latin typeface="+mn-lt"/>
                <a:cs typeface="+mn-cs"/>
              </a:defRPr>
            </a:lvl1pPr>
            <a:extLst/>
          </a:lstStyle>
          <a:p>
            <a:pPr>
              <a:defRPr/>
            </a:pPr>
            <a:fld id="{F1AC7E54-F579-4725-B468-BB727164E7EC}"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44" r:id="rId1"/>
    <p:sldLayoutId id="2147483743" r:id="rId2"/>
    <p:sldLayoutId id="2147483745" r:id="rId3"/>
    <p:sldLayoutId id="2147483746" r:id="rId4"/>
    <p:sldLayoutId id="2147483747" r:id="rId5"/>
    <p:sldLayoutId id="2147483748" r:id="rId6"/>
    <p:sldLayoutId id="2147483742" r:id="rId7"/>
    <p:sldLayoutId id="2147483749" r:id="rId8"/>
    <p:sldLayoutId id="2147483750" r:id="rId9"/>
    <p:sldLayoutId id="2147483741" r:id="rId10"/>
    <p:sldLayoutId id="2147483740" r:id="rId11"/>
  </p:sldLayoutIdLst>
  <p:hf hdr="0" ftr="0" dt="0"/>
  <p:txStyles>
    <p:titleStyle>
      <a:lvl1pPr algn="l" rtl="0" fontAlgn="base">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fontAlgn="base">
        <a:spcBef>
          <a:spcPct val="0"/>
        </a:spcBef>
        <a:spcAft>
          <a:spcPct val="0"/>
        </a:spcAft>
        <a:defRPr sz="4100" b="1">
          <a:solidFill>
            <a:schemeClr val="tx2"/>
          </a:solidFill>
          <a:latin typeface="Lucida Sans Unicode" pitchFamily="34" charset="0"/>
        </a:defRPr>
      </a:lvl2pPr>
      <a:lvl3pPr algn="l" rtl="0" fontAlgn="base">
        <a:spcBef>
          <a:spcPct val="0"/>
        </a:spcBef>
        <a:spcAft>
          <a:spcPct val="0"/>
        </a:spcAft>
        <a:defRPr sz="4100" b="1">
          <a:solidFill>
            <a:schemeClr val="tx2"/>
          </a:solidFill>
          <a:latin typeface="Lucida Sans Unicode" pitchFamily="34" charset="0"/>
        </a:defRPr>
      </a:lvl3pPr>
      <a:lvl4pPr algn="l" rtl="0" fontAlgn="base">
        <a:spcBef>
          <a:spcPct val="0"/>
        </a:spcBef>
        <a:spcAft>
          <a:spcPct val="0"/>
        </a:spcAft>
        <a:defRPr sz="4100" b="1">
          <a:solidFill>
            <a:schemeClr val="tx2"/>
          </a:solidFill>
          <a:latin typeface="Lucida Sans Unicode" pitchFamily="34" charset="0"/>
        </a:defRPr>
      </a:lvl4pPr>
      <a:lvl5pPr algn="l" rtl="0" fontAlgn="base">
        <a:spcBef>
          <a:spcPct val="0"/>
        </a:spcBef>
        <a:spcAft>
          <a:spcPct val="0"/>
        </a:spcAft>
        <a:defRPr sz="4100" b="1">
          <a:solidFill>
            <a:schemeClr val="tx2"/>
          </a:solidFill>
          <a:latin typeface="Lucida Sans Unicode" pitchFamily="34" charset="0"/>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extLst/>
    </p:titleStyle>
    <p:bodyStyle>
      <a:lvl1pPr marL="365125" indent="-255588" algn="l" rtl="0" fontAlgn="base">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fontAlgn="base">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fontAlgn="base">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fontAlgn="base">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fontAlgn="base">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hyperlink" Target="http://bit.ly/AudioHelp"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extBox 5"/>
          <p:cNvSpPr txBox="1">
            <a:spLocks noChangeArrowheads="1"/>
          </p:cNvSpPr>
          <p:nvPr/>
        </p:nvSpPr>
        <p:spPr bwMode="auto">
          <a:xfrm>
            <a:off x="533400" y="6248400"/>
            <a:ext cx="8229600" cy="461963"/>
          </a:xfrm>
          <a:prstGeom prst="rect">
            <a:avLst/>
          </a:prstGeom>
          <a:noFill/>
          <a:ln w="9525">
            <a:noFill/>
            <a:miter lim="800000"/>
            <a:headEnd/>
            <a:tailEnd/>
          </a:ln>
        </p:spPr>
        <p:txBody>
          <a:bodyPr>
            <a:spAutoFit/>
          </a:bodyPr>
          <a:lstStyle/>
          <a:p>
            <a:pPr algn="ctr"/>
            <a:r>
              <a:rPr lang="en-US" sz="2400" b="1" i="1">
                <a:solidFill>
                  <a:schemeClr val="tx2"/>
                </a:solidFill>
                <a:latin typeface="Lucida Sans Unicode" pitchFamily="34" charset="0"/>
              </a:rPr>
              <a:t>“A Prepared Marylander Creates a Resilient Maryland”</a:t>
            </a:r>
          </a:p>
        </p:txBody>
      </p:sp>
      <p:pic>
        <p:nvPicPr>
          <p:cNvPr id="14338" name="Picture 2" descr="F:\MEMA\LOGOS\MEMA Logo_high res_transparent.png"/>
          <p:cNvPicPr>
            <a:picLocks noChangeAspect="1" noChangeArrowheads="1"/>
          </p:cNvPicPr>
          <p:nvPr/>
        </p:nvPicPr>
        <p:blipFill>
          <a:blip r:embed="rId3"/>
          <a:srcRect/>
          <a:stretch>
            <a:fillRect/>
          </a:stretch>
        </p:blipFill>
        <p:spPr bwMode="auto">
          <a:xfrm>
            <a:off x="0" y="52388"/>
            <a:ext cx="3352800" cy="3352800"/>
          </a:xfrm>
          <a:prstGeom prst="rect">
            <a:avLst/>
          </a:prstGeom>
          <a:noFill/>
          <a:ln w="9525">
            <a:noFill/>
            <a:miter lim="800000"/>
            <a:headEnd/>
            <a:tailEnd/>
          </a:ln>
        </p:spPr>
      </p:pic>
      <p:sp>
        <p:nvSpPr>
          <p:cNvPr id="14339" name="TextBox 2"/>
          <p:cNvSpPr txBox="1">
            <a:spLocks noChangeArrowheads="1"/>
          </p:cNvSpPr>
          <p:nvPr/>
        </p:nvSpPr>
        <p:spPr bwMode="auto">
          <a:xfrm>
            <a:off x="741363" y="2979738"/>
            <a:ext cx="8001000" cy="1201737"/>
          </a:xfrm>
          <a:prstGeom prst="rect">
            <a:avLst/>
          </a:prstGeom>
          <a:noFill/>
          <a:ln w="9525">
            <a:noFill/>
            <a:miter lim="800000"/>
            <a:headEnd/>
            <a:tailEnd/>
          </a:ln>
        </p:spPr>
        <p:txBody>
          <a:bodyPr>
            <a:spAutoFit/>
          </a:bodyPr>
          <a:lstStyle/>
          <a:p>
            <a:pPr algn="ctr"/>
            <a:r>
              <a:rPr lang="en-US" sz="3600" b="1" dirty="0">
                <a:latin typeface="Lucida Sans Unicode" pitchFamily="34" charset="0"/>
              </a:rPr>
              <a:t>Essential Functions</a:t>
            </a:r>
          </a:p>
          <a:p>
            <a:pPr algn="ctr"/>
            <a:r>
              <a:rPr lang="en-US" sz="3600" b="1" dirty="0">
                <a:latin typeface="Lucida Sans Unicode" pitchFamily="34" charset="0"/>
              </a:rPr>
              <a:t>January 22, </a:t>
            </a:r>
            <a:r>
              <a:rPr lang="en-US" sz="3600" b="1" dirty="0" smtClean="0">
                <a:latin typeface="Lucida Sans Unicode" pitchFamily="34" charset="0"/>
              </a:rPr>
              <a:t>2014</a:t>
            </a:r>
            <a:endParaRPr lang="en-US" sz="3600" b="1" dirty="0">
              <a:latin typeface="Lucida Sans Unicode" pitchFamily="34" charset="0"/>
            </a:endParaRPr>
          </a:p>
        </p:txBody>
      </p:sp>
      <p:sp>
        <p:nvSpPr>
          <p:cNvPr id="14340" name="Slide Number Placeholder 1"/>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8090466A-1AE8-45E2-BAB3-D66656F463F7}" type="slidenum">
              <a:rPr lang="en-US">
                <a:cs typeface="Arial" charset="0"/>
              </a:rPr>
              <a:pPr fontAlgn="base">
                <a:spcBef>
                  <a:spcPct val="0"/>
                </a:spcBef>
                <a:spcAft>
                  <a:spcPct val="0"/>
                </a:spcAft>
              </a:pPr>
              <a:t>1</a:t>
            </a:fld>
            <a:endParaRPr lang="en-US">
              <a:cs typeface="Arial" charset="0"/>
            </a:endParaRPr>
          </a:p>
        </p:txBody>
      </p:sp>
      <p:sp>
        <p:nvSpPr>
          <p:cNvPr id="14341" name="TextBox 6"/>
          <p:cNvSpPr txBox="1">
            <a:spLocks noChangeArrowheads="1"/>
          </p:cNvSpPr>
          <p:nvPr/>
        </p:nvSpPr>
        <p:spPr bwMode="auto">
          <a:xfrm>
            <a:off x="2209800" y="742950"/>
            <a:ext cx="8001000" cy="1568450"/>
          </a:xfrm>
          <a:prstGeom prst="rect">
            <a:avLst/>
          </a:prstGeom>
          <a:noFill/>
          <a:ln w="9525">
            <a:noFill/>
            <a:miter lim="800000"/>
            <a:headEnd/>
            <a:tailEnd/>
          </a:ln>
        </p:spPr>
        <p:txBody>
          <a:bodyPr>
            <a:spAutoFit/>
          </a:bodyPr>
          <a:lstStyle/>
          <a:p>
            <a:pPr algn="ctr"/>
            <a:r>
              <a:rPr lang="en-US" sz="4800" b="1" i="1">
                <a:solidFill>
                  <a:srgbClr val="FF0000"/>
                </a:solidFill>
                <a:latin typeface="Lucida Sans Unicode" pitchFamily="34" charset="0"/>
              </a:rPr>
              <a:t>We will start momentarily…</a:t>
            </a:r>
          </a:p>
        </p:txBody>
      </p:sp>
      <p:sp>
        <p:nvSpPr>
          <p:cNvPr id="3" name="Rectangle 2"/>
          <p:cNvSpPr/>
          <p:nvPr/>
        </p:nvSpPr>
        <p:spPr>
          <a:xfrm>
            <a:off x="554038" y="5257800"/>
            <a:ext cx="8208962" cy="954107"/>
          </a:xfrm>
          <a:prstGeom prst="rect">
            <a:avLst/>
          </a:prstGeom>
        </p:spPr>
        <p:txBody>
          <a:bodyPr wrap="square">
            <a:spAutoFit/>
          </a:bodyPr>
          <a:lstStyle/>
          <a:p>
            <a:r>
              <a:rPr lang="en-US" sz="1400" i="1" dirty="0">
                <a:solidFill>
                  <a:schemeClr val="bg1"/>
                </a:solidFill>
              </a:rPr>
              <a:t>This document was prepared under a grant from FEMA's Grants Programs Directorate, U.S. Department of Homeland Security.  Points of view of opinions expressed in this document are those of the authors and do not necessarily represent the official position or policies of FEMA's Grants Programs Directorate or the U.S. Department of Homeland Security. </a:t>
            </a:r>
            <a:endParaRPr lang="en-US" sz="1400" dirty="0">
              <a:solidFill>
                <a:schemeClr val="bg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Picture 2" descr="F:\MEMA\LOGOS\MEMA Logo_high res_transparent.png"/>
          <p:cNvPicPr>
            <a:picLocks noChangeAspect="1" noChangeArrowheads="1"/>
          </p:cNvPicPr>
          <p:nvPr/>
        </p:nvPicPr>
        <p:blipFill>
          <a:blip r:embed="rId3"/>
          <a:srcRect/>
          <a:stretch>
            <a:fillRect/>
          </a:stretch>
        </p:blipFill>
        <p:spPr bwMode="auto">
          <a:xfrm>
            <a:off x="7315200" y="4953000"/>
            <a:ext cx="1828800" cy="1828800"/>
          </a:xfrm>
          <a:prstGeom prst="rect">
            <a:avLst/>
          </a:prstGeom>
          <a:noFill/>
          <a:ln w="9525">
            <a:noFill/>
            <a:miter lim="800000"/>
            <a:headEnd/>
            <a:tailEnd/>
          </a:ln>
        </p:spPr>
      </p:pic>
      <p:sp>
        <p:nvSpPr>
          <p:cNvPr id="29698" name="Content Placeholder 1"/>
          <p:cNvSpPr>
            <a:spLocks noGrp="1"/>
          </p:cNvSpPr>
          <p:nvPr>
            <p:ph idx="1"/>
          </p:nvPr>
        </p:nvSpPr>
        <p:spPr/>
        <p:txBody>
          <a:bodyPr/>
          <a:lstStyle/>
          <a:p>
            <a:r>
              <a:rPr lang="en-US" sz="3200" smtClean="0"/>
              <a:t>Four-Step Process</a:t>
            </a:r>
          </a:p>
          <a:p>
            <a:pPr marL="906463" lvl="1" indent="-514350">
              <a:buFont typeface="Lucida Sans Unicode" pitchFamily="34" charset="0"/>
              <a:buAutoNum type="arabicPeriod"/>
            </a:pPr>
            <a:r>
              <a:rPr lang="en-US" sz="2800" smtClean="0"/>
              <a:t>Identify all operational functions</a:t>
            </a:r>
          </a:p>
          <a:p>
            <a:pPr marL="906463" lvl="1" indent="-514350">
              <a:buFont typeface="Lucida Sans Unicode" pitchFamily="34" charset="0"/>
              <a:buAutoNum type="arabicPeriod"/>
            </a:pPr>
            <a:r>
              <a:rPr lang="en-US" sz="2800" smtClean="0"/>
              <a:t>Identify which operational functions are essential</a:t>
            </a:r>
          </a:p>
          <a:p>
            <a:pPr marL="906463" lvl="1" indent="-514350">
              <a:buFont typeface="Lucida Sans Unicode" pitchFamily="34" charset="0"/>
              <a:buAutoNum type="arabicPeriod"/>
            </a:pPr>
            <a:r>
              <a:rPr lang="en-US" sz="2800" smtClean="0"/>
              <a:t>Determine critical processes and services necessary to perform essential functions</a:t>
            </a:r>
          </a:p>
          <a:p>
            <a:pPr marL="906463" lvl="1" indent="-514350">
              <a:buFont typeface="Lucida Sans Unicode" pitchFamily="34" charset="0"/>
              <a:buAutoNum type="arabicPeriod"/>
            </a:pPr>
            <a:r>
              <a:rPr lang="en-US" sz="2800" smtClean="0"/>
              <a:t>Prioritize essential functions</a:t>
            </a:r>
          </a:p>
        </p:txBody>
      </p:sp>
      <p:sp>
        <p:nvSpPr>
          <p:cNvPr id="29699" name="Slide Number Placeholder 2"/>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5AB4BEC7-7196-4CEC-9CB9-6F99EC2B2487}" type="slidenum">
              <a:rPr lang="en-US">
                <a:cs typeface="Arial" charset="0"/>
              </a:rPr>
              <a:pPr fontAlgn="base">
                <a:spcBef>
                  <a:spcPct val="0"/>
                </a:spcBef>
                <a:spcAft>
                  <a:spcPct val="0"/>
                </a:spcAft>
              </a:pPr>
              <a:t>10</a:t>
            </a:fld>
            <a:endParaRPr lang="en-US">
              <a:cs typeface="Arial" charset="0"/>
            </a:endParaRPr>
          </a:p>
        </p:txBody>
      </p:sp>
      <p:sp>
        <p:nvSpPr>
          <p:cNvPr id="4" name="Title 3"/>
          <p:cNvSpPr>
            <a:spLocks noGrp="1"/>
          </p:cNvSpPr>
          <p:nvPr>
            <p:ph type="title"/>
          </p:nvPr>
        </p:nvSpPr>
        <p:spPr/>
        <p:txBody>
          <a:bodyPr/>
          <a:lstStyle/>
          <a:p>
            <a:pPr fontAlgn="auto">
              <a:spcAft>
                <a:spcPts val="0"/>
              </a:spcAft>
              <a:defRPr/>
            </a:pPr>
            <a:r>
              <a:rPr lang="en-US" dirty="0" smtClean="0">
                <a:solidFill>
                  <a:schemeClr val="tx1"/>
                </a:solidFill>
              </a:rPr>
              <a:t>Assessing Essential Functions</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Picture 2" descr="F:\MEMA\LOGOS\MEMA Logo_high res_transparent.png"/>
          <p:cNvPicPr>
            <a:picLocks noChangeAspect="1" noChangeArrowheads="1"/>
          </p:cNvPicPr>
          <p:nvPr/>
        </p:nvPicPr>
        <p:blipFill>
          <a:blip r:embed="rId3"/>
          <a:srcRect/>
          <a:stretch>
            <a:fillRect/>
          </a:stretch>
        </p:blipFill>
        <p:spPr bwMode="auto">
          <a:xfrm>
            <a:off x="7315200" y="4953000"/>
            <a:ext cx="1828800" cy="1828800"/>
          </a:xfrm>
          <a:prstGeom prst="rect">
            <a:avLst/>
          </a:prstGeom>
          <a:noFill/>
          <a:ln w="9525">
            <a:noFill/>
            <a:miter lim="800000"/>
            <a:headEnd/>
            <a:tailEnd/>
          </a:ln>
        </p:spPr>
      </p:pic>
      <p:sp>
        <p:nvSpPr>
          <p:cNvPr id="31746" name="Content Placeholder 1"/>
          <p:cNvSpPr>
            <a:spLocks noGrp="1"/>
          </p:cNvSpPr>
          <p:nvPr>
            <p:ph idx="1"/>
          </p:nvPr>
        </p:nvSpPr>
        <p:spPr>
          <a:xfrm>
            <a:off x="457200" y="1481138"/>
            <a:ext cx="8229600" cy="4843462"/>
          </a:xfrm>
        </p:spPr>
        <p:txBody>
          <a:bodyPr/>
          <a:lstStyle/>
          <a:p>
            <a:r>
              <a:rPr lang="en-US" sz="2600" dirty="0" smtClean="0"/>
              <a:t>Ensures that no essential functions are overlooked </a:t>
            </a:r>
          </a:p>
          <a:p>
            <a:r>
              <a:rPr lang="en-US" sz="2600" dirty="0" smtClean="0"/>
              <a:t>Provides good overview of agency functions for COOP Planning Team</a:t>
            </a:r>
          </a:p>
          <a:p>
            <a:r>
              <a:rPr lang="en-US" sz="2600" dirty="0" smtClean="0"/>
              <a:t>Useful resources for accomplishing Step One:</a:t>
            </a:r>
          </a:p>
          <a:p>
            <a:pPr lvl="1"/>
            <a:r>
              <a:rPr lang="en-US" dirty="0" smtClean="0"/>
              <a:t>Statutes, laws, executive orders, or directives</a:t>
            </a:r>
          </a:p>
          <a:p>
            <a:pPr lvl="1"/>
            <a:r>
              <a:rPr lang="en-US" dirty="0" smtClean="0"/>
              <a:t>The agency’s:</a:t>
            </a:r>
          </a:p>
          <a:p>
            <a:pPr lvl="2"/>
            <a:r>
              <a:rPr lang="en-US" dirty="0" smtClean="0"/>
              <a:t>Mission statements</a:t>
            </a:r>
          </a:p>
          <a:p>
            <a:pPr lvl="2"/>
            <a:r>
              <a:rPr lang="en-US" dirty="0" smtClean="0"/>
              <a:t>Strategic plan</a:t>
            </a:r>
          </a:p>
          <a:p>
            <a:pPr lvl="2"/>
            <a:r>
              <a:rPr lang="en-US" dirty="0" smtClean="0"/>
              <a:t>Published literature</a:t>
            </a:r>
          </a:p>
          <a:p>
            <a:pPr lvl="2"/>
            <a:r>
              <a:rPr lang="en-US" dirty="0" smtClean="0"/>
              <a:t>Leadership and external partners’ statements</a:t>
            </a:r>
          </a:p>
        </p:txBody>
      </p:sp>
      <p:sp>
        <p:nvSpPr>
          <p:cNvPr id="31747" name="Slide Number Placeholder 2"/>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AA4768B9-271E-4A86-A7D1-DE8C0AD9BB57}" type="slidenum">
              <a:rPr lang="en-US">
                <a:cs typeface="Arial" charset="0"/>
              </a:rPr>
              <a:pPr fontAlgn="base">
                <a:spcBef>
                  <a:spcPct val="0"/>
                </a:spcBef>
                <a:spcAft>
                  <a:spcPct val="0"/>
                </a:spcAft>
              </a:pPr>
              <a:t>11</a:t>
            </a:fld>
            <a:endParaRPr lang="en-US">
              <a:cs typeface="Arial" charset="0"/>
            </a:endParaRPr>
          </a:p>
        </p:txBody>
      </p:sp>
      <p:sp>
        <p:nvSpPr>
          <p:cNvPr id="4" name="Title 3"/>
          <p:cNvSpPr>
            <a:spLocks noGrp="1"/>
          </p:cNvSpPr>
          <p:nvPr>
            <p:ph type="title"/>
          </p:nvPr>
        </p:nvSpPr>
        <p:spPr/>
        <p:txBody>
          <a:bodyPr>
            <a:noAutofit/>
          </a:bodyPr>
          <a:lstStyle/>
          <a:p>
            <a:pPr fontAlgn="auto">
              <a:spcAft>
                <a:spcPts val="0"/>
              </a:spcAft>
              <a:defRPr/>
            </a:pPr>
            <a:r>
              <a:rPr lang="en-US" sz="3400" dirty="0" smtClean="0">
                <a:solidFill>
                  <a:schemeClr val="tx1"/>
                </a:solidFill>
              </a:rPr>
              <a:t>Step One: </a:t>
            </a:r>
            <a:r>
              <a:rPr lang="en-US" sz="3400" i="1" dirty="0" smtClean="0">
                <a:solidFill>
                  <a:schemeClr val="tx1"/>
                </a:solidFill>
              </a:rPr>
              <a:t>Identify all operational </a:t>
            </a:r>
            <a:br>
              <a:rPr lang="en-US" sz="3400" i="1" dirty="0" smtClean="0">
                <a:solidFill>
                  <a:schemeClr val="tx1"/>
                </a:solidFill>
              </a:rPr>
            </a:br>
            <a:r>
              <a:rPr lang="en-US" sz="3400" i="1" dirty="0">
                <a:solidFill>
                  <a:schemeClr val="tx1"/>
                </a:solidFill>
              </a:rPr>
              <a:t> </a:t>
            </a:r>
            <a:r>
              <a:rPr lang="en-US" sz="3400" i="1" dirty="0" smtClean="0">
                <a:solidFill>
                  <a:schemeClr val="tx1"/>
                </a:solidFill>
              </a:rPr>
              <a:t>              functions</a:t>
            </a:r>
            <a:endParaRPr lang="en-US" sz="34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Picture 2" descr="F:\MEMA\LOGOS\MEMA Logo_high res_transparent.png"/>
          <p:cNvPicPr>
            <a:picLocks noChangeAspect="1" noChangeArrowheads="1"/>
          </p:cNvPicPr>
          <p:nvPr/>
        </p:nvPicPr>
        <p:blipFill>
          <a:blip r:embed="rId3"/>
          <a:srcRect/>
          <a:stretch>
            <a:fillRect/>
          </a:stretch>
        </p:blipFill>
        <p:spPr bwMode="auto">
          <a:xfrm>
            <a:off x="7315200" y="4953000"/>
            <a:ext cx="1828800" cy="1828800"/>
          </a:xfrm>
          <a:prstGeom prst="rect">
            <a:avLst/>
          </a:prstGeom>
          <a:noFill/>
          <a:ln w="9525">
            <a:noFill/>
            <a:miter lim="800000"/>
            <a:headEnd/>
            <a:tailEnd/>
          </a:ln>
        </p:spPr>
      </p:pic>
      <p:sp>
        <p:nvSpPr>
          <p:cNvPr id="2" name="Content Placeholder 1"/>
          <p:cNvSpPr>
            <a:spLocks noGrp="1"/>
          </p:cNvSpPr>
          <p:nvPr>
            <p:ph idx="1"/>
          </p:nvPr>
        </p:nvSpPr>
        <p:spPr/>
        <p:txBody>
          <a:bodyPr>
            <a:normAutofit/>
          </a:bodyPr>
          <a:lstStyle/>
          <a:p>
            <a:pPr marL="365760" indent="-256032" fontAlgn="auto">
              <a:spcAft>
                <a:spcPts val="0"/>
              </a:spcAft>
              <a:buFont typeface="Wingdings 3"/>
              <a:buChar char=""/>
              <a:defRPr/>
            </a:pPr>
            <a:r>
              <a:rPr lang="en-US" sz="2600" dirty="0" smtClean="0"/>
              <a:t>Agency should not include functions that clearly will </a:t>
            </a:r>
            <a:r>
              <a:rPr lang="en-US" sz="2600" i="1" dirty="0" smtClean="0"/>
              <a:t>not</a:t>
            </a:r>
            <a:r>
              <a:rPr lang="en-US" sz="2600" dirty="0" smtClean="0"/>
              <a:t> be considered essential</a:t>
            </a:r>
          </a:p>
          <a:p>
            <a:pPr marL="621792" lvl="1" fontAlgn="auto">
              <a:spcBef>
                <a:spcPts val="324"/>
              </a:spcBef>
              <a:spcAft>
                <a:spcPts val="0"/>
              </a:spcAft>
              <a:buFont typeface="Verdana"/>
              <a:buChar char="◦"/>
              <a:defRPr/>
            </a:pPr>
            <a:r>
              <a:rPr lang="en-US" dirty="0" smtClean="0"/>
              <a:t>Examples include:</a:t>
            </a:r>
          </a:p>
          <a:p>
            <a:pPr marL="393192" lvl="1" indent="0" fontAlgn="auto">
              <a:spcBef>
                <a:spcPts val="324"/>
              </a:spcBef>
              <a:spcAft>
                <a:spcPts val="0"/>
              </a:spcAft>
              <a:buFont typeface="Verdana"/>
              <a:buNone/>
              <a:defRPr/>
            </a:pPr>
            <a:endParaRPr lang="en-US" dirty="0" smtClean="0"/>
          </a:p>
          <a:p>
            <a:pPr marL="365760" indent="-256032" fontAlgn="auto">
              <a:spcAft>
                <a:spcPts val="0"/>
              </a:spcAft>
              <a:buFont typeface="Wingdings 3"/>
              <a:buChar char=""/>
              <a:defRPr/>
            </a:pPr>
            <a:endParaRPr lang="en-US" sz="2600" dirty="0" smtClean="0"/>
          </a:p>
          <a:p>
            <a:pPr marL="365760" indent="-256032" fontAlgn="auto">
              <a:spcAft>
                <a:spcPts val="0"/>
              </a:spcAft>
              <a:buFont typeface="Wingdings 3"/>
              <a:buChar char=""/>
              <a:defRPr/>
            </a:pPr>
            <a:endParaRPr lang="en-US" sz="2600" dirty="0"/>
          </a:p>
          <a:p>
            <a:pPr marL="365760" indent="-256032" fontAlgn="auto">
              <a:spcAft>
                <a:spcPts val="0"/>
              </a:spcAft>
              <a:buFont typeface="Wingdings 3"/>
              <a:buChar char=""/>
              <a:defRPr/>
            </a:pPr>
            <a:endParaRPr lang="en-US" sz="2600" dirty="0" smtClean="0"/>
          </a:p>
          <a:p>
            <a:pPr marL="365760" indent="-256032" fontAlgn="auto">
              <a:spcAft>
                <a:spcPts val="0"/>
              </a:spcAft>
              <a:buFont typeface="Wingdings 3"/>
              <a:buChar char=""/>
              <a:defRPr/>
            </a:pPr>
            <a:r>
              <a:rPr lang="en-US" sz="2600" dirty="0" smtClean="0"/>
              <a:t>Describe each function in basic terms identifying products or services delivered or actions the agency accomplishes</a:t>
            </a:r>
          </a:p>
        </p:txBody>
      </p:sp>
      <p:sp>
        <p:nvSpPr>
          <p:cNvPr id="33795" name="Slide Number Placeholder 2"/>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FECC3E12-30C4-40E2-B8E3-6C7F0CD705B2}" type="slidenum">
              <a:rPr lang="en-US">
                <a:cs typeface="Arial" charset="0"/>
              </a:rPr>
              <a:pPr fontAlgn="base">
                <a:spcBef>
                  <a:spcPct val="0"/>
                </a:spcBef>
                <a:spcAft>
                  <a:spcPct val="0"/>
                </a:spcAft>
              </a:pPr>
              <a:t>12</a:t>
            </a:fld>
            <a:endParaRPr lang="en-US">
              <a:cs typeface="Arial" charset="0"/>
            </a:endParaRPr>
          </a:p>
        </p:txBody>
      </p:sp>
      <p:sp>
        <p:nvSpPr>
          <p:cNvPr id="4" name="Title 3"/>
          <p:cNvSpPr>
            <a:spLocks noGrp="1"/>
          </p:cNvSpPr>
          <p:nvPr>
            <p:ph type="title"/>
          </p:nvPr>
        </p:nvSpPr>
        <p:spPr/>
        <p:txBody>
          <a:bodyPr/>
          <a:lstStyle/>
          <a:p>
            <a:pPr fontAlgn="auto">
              <a:spcAft>
                <a:spcPts val="0"/>
              </a:spcAft>
              <a:defRPr/>
            </a:pPr>
            <a:r>
              <a:rPr lang="en-US" sz="3400" dirty="0">
                <a:solidFill>
                  <a:schemeClr val="tx1"/>
                </a:solidFill>
              </a:rPr>
              <a:t>Step One: </a:t>
            </a:r>
            <a:r>
              <a:rPr lang="en-US" sz="3400" i="1" dirty="0">
                <a:solidFill>
                  <a:schemeClr val="tx1"/>
                </a:solidFill>
              </a:rPr>
              <a:t>Identify all operational </a:t>
            </a:r>
            <a:r>
              <a:rPr lang="en-US" sz="3400" i="1" dirty="0" smtClean="0">
                <a:solidFill>
                  <a:schemeClr val="tx1"/>
                </a:solidFill>
              </a:rPr>
              <a:t> </a:t>
            </a:r>
            <a:br>
              <a:rPr lang="en-US" sz="3400" i="1" dirty="0" smtClean="0">
                <a:solidFill>
                  <a:schemeClr val="tx1"/>
                </a:solidFill>
              </a:rPr>
            </a:br>
            <a:r>
              <a:rPr lang="en-US" sz="3400" i="1" dirty="0">
                <a:solidFill>
                  <a:schemeClr val="tx1"/>
                </a:solidFill>
              </a:rPr>
              <a:t> </a:t>
            </a:r>
            <a:r>
              <a:rPr lang="en-US" sz="3400" i="1" dirty="0" smtClean="0">
                <a:solidFill>
                  <a:schemeClr val="tx1"/>
                </a:solidFill>
              </a:rPr>
              <a:t>              functions </a:t>
            </a:r>
            <a:r>
              <a:rPr lang="en-US" sz="3400" dirty="0" smtClean="0">
                <a:solidFill>
                  <a:schemeClr val="tx1"/>
                </a:solidFill>
              </a:rPr>
              <a:t>(cont’d)</a:t>
            </a:r>
            <a:endParaRPr lang="en-US" sz="3400" dirty="0"/>
          </a:p>
        </p:txBody>
      </p:sp>
      <p:graphicFrame>
        <p:nvGraphicFramePr>
          <p:cNvPr id="6" name="Table 5"/>
          <p:cNvGraphicFramePr>
            <a:graphicFrameLocks noGrp="1"/>
          </p:cNvGraphicFramePr>
          <p:nvPr/>
        </p:nvGraphicFramePr>
        <p:xfrm>
          <a:off x="1219200" y="2819400"/>
          <a:ext cx="7772400" cy="1381760"/>
        </p:xfrm>
        <a:graphic>
          <a:graphicData uri="http://schemas.openxmlformats.org/drawingml/2006/table">
            <a:tbl>
              <a:tblPr firstRow="1" bandRow="1">
                <a:tableStyleId>{2D5ABB26-0587-4C30-8999-92F81FD0307C}</a:tableStyleId>
              </a:tblPr>
              <a:tblGrid>
                <a:gridCol w="3886200"/>
                <a:gridCol w="228600"/>
                <a:gridCol w="3657600"/>
              </a:tblGrid>
              <a:tr h="370840">
                <a:tc>
                  <a:txBody>
                    <a:bodyPr/>
                    <a:lstStyle/>
                    <a:p>
                      <a:pPr marL="285750" indent="-285750">
                        <a:buClr>
                          <a:schemeClr val="accent2"/>
                        </a:buClr>
                        <a:buFont typeface="Arial" panose="020B0604020202020204" pitchFamily="34" charset="0"/>
                        <a:buChar char="•"/>
                      </a:pPr>
                      <a:r>
                        <a:rPr lang="en-US" dirty="0" smtClean="0"/>
                        <a:t>General</a:t>
                      </a:r>
                      <a:r>
                        <a:rPr lang="en-US" baseline="0" dirty="0" smtClean="0"/>
                        <a:t> training &amp; exercises</a:t>
                      </a:r>
                      <a:endParaRPr lang="en-US" dirty="0"/>
                    </a:p>
                  </a:txBody>
                  <a:tcPr/>
                </a:tc>
                <a:tc>
                  <a:txBody>
                    <a:bodyPr/>
                    <a:lstStyle/>
                    <a:p>
                      <a:pPr marL="285750" indent="-285750">
                        <a:buClr>
                          <a:schemeClr val="accent2"/>
                        </a:buClr>
                        <a:buFont typeface="Arial" panose="020B0604020202020204" pitchFamily="34" charset="0"/>
                        <a:buChar char="•"/>
                      </a:pPr>
                      <a:endParaRPr lang="en-US" dirty="0"/>
                    </a:p>
                  </a:txBody>
                  <a:tcPr/>
                </a:tc>
                <a:tc>
                  <a:txBody>
                    <a:bodyPr/>
                    <a:lstStyle/>
                    <a:p>
                      <a:pPr marL="285750" indent="-285750">
                        <a:buClr>
                          <a:schemeClr val="accent2"/>
                        </a:buClr>
                        <a:buFont typeface="Arial" panose="020B0604020202020204" pitchFamily="34" charset="0"/>
                        <a:buChar char="•"/>
                      </a:pPr>
                      <a:r>
                        <a:rPr lang="en-US" dirty="0" smtClean="0"/>
                        <a:t>Research &amp; development</a:t>
                      </a:r>
                      <a:endParaRPr lang="en-US" dirty="0"/>
                    </a:p>
                  </a:txBody>
                  <a:tcPr/>
                </a:tc>
              </a:tr>
              <a:tr h="370840">
                <a:tc>
                  <a:txBody>
                    <a:bodyPr/>
                    <a:lstStyle/>
                    <a:p>
                      <a:pPr marL="285750" indent="-285750">
                        <a:buClr>
                          <a:schemeClr val="accent2"/>
                        </a:buClr>
                        <a:buFont typeface="Arial" panose="020B0604020202020204" pitchFamily="34" charset="0"/>
                        <a:buChar char="•"/>
                      </a:pPr>
                      <a:r>
                        <a:rPr lang="en-US" dirty="0" smtClean="0"/>
                        <a:t>Long-range</a:t>
                      </a:r>
                      <a:r>
                        <a:rPr lang="en-US" baseline="0" dirty="0" smtClean="0"/>
                        <a:t> planning</a:t>
                      </a:r>
                      <a:endParaRPr lang="en-US" dirty="0"/>
                    </a:p>
                  </a:txBody>
                  <a:tcPr/>
                </a:tc>
                <a:tc>
                  <a:txBody>
                    <a:bodyPr/>
                    <a:lstStyle/>
                    <a:p>
                      <a:pPr marL="285750" indent="-285750">
                        <a:buClr>
                          <a:schemeClr val="accent2"/>
                        </a:buClr>
                        <a:buFont typeface="Arial" panose="020B0604020202020204" pitchFamily="34" charset="0"/>
                        <a:buChar char="•"/>
                      </a:pPr>
                      <a:endParaRPr lang="en-US" dirty="0"/>
                    </a:p>
                  </a:txBody>
                  <a:tcPr/>
                </a:tc>
                <a:tc>
                  <a:txBody>
                    <a:bodyPr/>
                    <a:lstStyle/>
                    <a:p>
                      <a:pPr marL="285750" indent="-285750">
                        <a:buClr>
                          <a:schemeClr val="accent2"/>
                        </a:buClr>
                        <a:buFont typeface="Arial" panose="020B0604020202020204" pitchFamily="34" charset="0"/>
                        <a:buChar char="•"/>
                      </a:pPr>
                      <a:r>
                        <a:rPr lang="en-US" dirty="0" smtClean="0"/>
                        <a:t>Travel to conferences</a:t>
                      </a:r>
                      <a:endParaRPr lang="en-US" dirty="0"/>
                    </a:p>
                  </a:txBody>
                  <a:tcPr/>
                </a:tc>
              </a:tr>
              <a:tr h="370840">
                <a:tc>
                  <a:txBody>
                    <a:bodyPr/>
                    <a:lstStyle/>
                    <a:p>
                      <a:pPr marL="285750" marR="0" indent="-285750" algn="l" defTabSz="914400" rtl="0" eaLnBrk="1" fontAlgn="auto" latinLnBrk="0" hangingPunct="1">
                        <a:lnSpc>
                          <a:spcPct val="100000"/>
                        </a:lnSpc>
                        <a:spcBef>
                          <a:spcPts val="0"/>
                        </a:spcBef>
                        <a:spcAft>
                          <a:spcPts val="0"/>
                        </a:spcAft>
                        <a:buClr>
                          <a:schemeClr val="accent2"/>
                        </a:buClr>
                        <a:buSzTx/>
                        <a:buFont typeface="Arial" panose="020B0604020202020204" pitchFamily="34" charset="0"/>
                        <a:buChar char="•"/>
                        <a:tabLst/>
                        <a:defRPr/>
                      </a:pPr>
                      <a:r>
                        <a:rPr lang="en-US" dirty="0" smtClean="0"/>
                        <a:t>Non-essential hearings &amp;</a:t>
                      </a:r>
                      <a:r>
                        <a:rPr lang="en-US" baseline="0" dirty="0" smtClean="0"/>
                        <a:t> proceedings</a:t>
                      </a:r>
                      <a:endParaRPr lang="en-US" dirty="0" smtClean="0"/>
                    </a:p>
                  </a:txBody>
                  <a:tcPr/>
                </a:tc>
                <a:tc>
                  <a:txBody>
                    <a:bodyPr/>
                    <a:lstStyle/>
                    <a:p>
                      <a:pPr marL="285750" indent="-285750">
                        <a:buClr>
                          <a:schemeClr val="accent2"/>
                        </a:buClr>
                        <a:buFont typeface="Arial" panose="020B0604020202020204" pitchFamily="34" charset="0"/>
                        <a:buChar char="•"/>
                      </a:pPr>
                      <a:endParaRPr lang="en-US" dirty="0"/>
                    </a:p>
                  </a:txBody>
                  <a:tcPr/>
                </a:tc>
                <a:tc>
                  <a:txBody>
                    <a:bodyPr/>
                    <a:lstStyle/>
                    <a:p>
                      <a:pPr marL="285750" marR="0" indent="-285750" algn="l" defTabSz="914400" rtl="0" eaLnBrk="1" fontAlgn="auto" latinLnBrk="0" hangingPunct="1">
                        <a:lnSpc>
                          <a:spcPct val="100000"/>
                        </a:lnSpc>
                        <a:spcBef>
                          <a:spcPts val="0"/>
                        </a:spcBef>
                        <a:spcAft>
                          <a:spcPts val="0"/>
                        </a:spcAft>
                        <a:buClr>
                          <a:schemeClr val="accent2"/>
                        </a:buClr>
                        <a:buSzTx/>
                        <a:buFont typeface="Arial" panose="020B0604020202020204" pitchFamily="34" charset="0"/>
                        <a:buChar char="•"/>
                        <a:tabLst/>
                        <a:defRPr/>
                      </a:pPr>
                      <a:r>
                        <a:rPr lang="en-US" smtClean="0"/>
                        <a:t>Audits</a:t>
                      </a:r>
                      <a:r>
                        <a:rPr lang="en-US" baseline="0" smtClean="0"/>
                        <a:t> &amp; inspections</a:t>
                      </a:r>
                      <a:endParaRPr lang="en-US" smtClean="0"/>
                    </a:p>
                    <a:p>
                      <a:pPr marL="285750" indent="-285750">
                        <a:buClr>
                          <a:schemeClr val="accent2"/>
                        </a:buClr>
                        <a:buFont typeface="Arial" panose="020B0604020202020204" pitchFamily="34" charset="0"/>
                        <a:buChar char="•"/>
                      </a:pPr>
                      <a:endParaRPr lang="en-US" dirty="0"/>
                    </a:p>
                  </a:txBody>
                  <a:tcPr/>
                </a:tc>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 name="Picture 2" descr="F:\MEMA\LOGOS\MEMA Logo_high res_transparent.png"/>
          <p:cNvPicPr>
            <a:picLocks noChangeAspect="1" noChangeArrowheads="1"/>
          </p:cNvPicPr>
          <p:nvPr/>
        </p:nvPicPr>
        <p:blipFill>
          <a:blip r:embed="rId3"/>
          <a:srcRect/>
          <a:stretch>
            <a:fillRect/>
          </a:stretch>
        </p:blipFill>
        <p:spPr bwMode="auto">
          <a:xfrm>
            <a:off x="7315200" y="4953000"/>
            <a:ext cx="1828800" cy="1828800"/>
          </a:xfrm>
          <a:prstGeom prst="rect">
            <a:avLst/>
          </a:prstGeom>
          <a:noFill/>
          <a:ln w="9525">
            <a:noFill/>
            <a:miter lim="800000"/>
            <a:headEnd/>
            <a:tailEnd/>
          </a:ln>
        </p:spPr>
      </p:pic>
      <p:sp>
        <p:nvSpPr>
          <p:cNvPr id="2" name="Content Placeholder 1"/>
          <p:cNvSpPr>
            <a:spLocks noGrp="1"/>
          </p:cNvSpPr>
          <p:nvPr>
            <p:ph idx="1"/>
          </p:nvPr>
        </p:nvSpPr>
        <p:spPr/>
        <p:txBody>
          <a:bodyPr>
            <a:normAutofit/>
          </a:bodyPr>
          <a:lstStyle/>
          <a:p>
            <a:pPr marL="365760" indent="-256032" fontAlgn="auto">
              <a:spcAft>
                <a:spcPts val="0"/>
              </a:spcAft>
              <a:buFont typeface="Wingdings 3"/>
              <a:buChar char=""/>
              <a:defRPr/>
            </a:pPr>
            <a:r>
              <a:rPr lang="en-US" dirty="0" smtClean="0"/>
              <a:t>Review list of all operational functions</a:t>
            </a:r>
          </a:p>
          <a:p>
            <a:pPr marL="109728" indent="0" fontAlgn="auto">
              <a:spcAft>
                <a:spcPts val="0"/>
              </a:spcAft>
              <a:buFont typeface="Wingdings 3"/>
              <a:buNone/>
              <a:defRPr/>
            </a:pPr>
            <a:endParaRPr lang="en-US" dirty="0" smtClean="0"/>
          </a:p>
          <a:p>
            <a:pPr marL="365760" indent="-256032" fontAlgn="auto">
              <a:spcAft>
                <a:spcPts val="0"/>
              </a:spcAft>
              <a:buFont typeface="Wingdings 3"/>
              <a:buChar char=""/>
              <a:defRPr/>
            </a:pPr>
            <a:r>
              <a:rPr lang="en-US" dirty="0" smtClean="0"/>
              <a:t>Determine which functions:</a:t>
            </a:r>
          </a:p>
          <a:p>
            <a:pPr marL="621792" lvl="1" fontAlgn="auto">
              <a:spcBef>
                <a:spcPts val="324"/>
              </a:spcBef>
              <a:spcAft>
                <a:spcPts val="0"/>
              </a:spcAft>
              <a:buFont typeface="Verdana"/>
              <a:buChar char="◦"/>
              <a:defRPr/>
            </a:pPr>
            <a:r>
              <a:rPr lang="en-US" dirty="0" smtClean="0"/>
              <a:t>Should be resumed within 12 hours and are sustainable for up to 30 days</a:t>
            </a:r>
          </a:p>
          <a:p>
            <a:pPr marL="621792" lvl="1" fontAlgn="auto">
              <a:spcBef>
                <a:spcPts val="324"/>
              </a:spcBef>
              <a:spcAft>
                <a:spcPts val="0"/>
              </a:spcAft>
              <a:buFont typeface="Verdana"/>
              <a:buChar char="◦"/>
              <a:defRPr/>
            </a:pPr>
            <a:r>
              <a:rPr lang="en-US" dirty="0" smtClean="0"/>
              <a:t>(remember to include those functions that are essential only following an emergency)</a:t>
            </a:r>
          </a:p>
          <a:p>
            <a:pPr marL="393192" lvl="1" indent="0" fontAlgn="auto">
              <a:spcBef>
                <a:spcPts val="324"/>
              </a:spcBef>
              <a:spcAft>
                <a:spcPts val="0"/>
              </a:spcAft>
              <a:buFont typeface="Verdana"/>
              <a:buNone/>
              <a:defRPr/>
            </a:pPr>
            <a:endParaRPr lang="en-US" dirty="0" smtClean="0"/>
          </a:p>
          <a:p>
            <a:pPr marL="365760" indent="-256032" fontAlgn="auto">
              <a:spcAft>
                <a:spcPts val="0"/>
              </a:spcAft>
              <a:buFont typeface="Wingdings 3"/>
              <a:buChar char=""/>
              <a:defRPr/>
            </a:pPr>
            <a:r>
              <a:rPr lang="en-US" dirty="0" smtClean="0"/>
              <a:t>Consult with management and staff to            ensure list is complete</a:t>
            </a:r>
          </a:p>
          <a:p>
            <a:pPr marL="365760" indent="-256032" fontAlgn="auto">
              <a:spcAft>
                <a:spcPts val="0"/>
              </a:spcAft>
              <a:buFont typeface="Wingdings 3"/>
              <a:buChar char=""/>
              <a:defRPr/>
            </a:pPr>
            <a:endParaRPr lang="en-US" dirty="0"/>
          </a:p>
        </p:txBody>
      </p:sp>
      <p:sp>
        <p:nvSpPr>
          <p:cNvPr id="35843" name="Slide Number Placeholder 2"/>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31E2A83A-6D7B-447E-BFB4-1A4A1C9AE943}" type="slidenum">
              <a:rPr lang="en-US">
                <a:cs typeface="Arial" charset="0"/>
              </a:rPr>
              <a:pPr fontAlgn="base">
                <a:spcBef>
                  <a:spcPct val="0"/>
                </a:spcBef>
                <a:spcAft>
                  <a:spcPct val="0"/>
                </a:spcAft>
              </a:pPr>
              <a:t>13</a:t>
            </a:fld>
            <a:endParaRPr lang="en-US">
              <a:cs typeface="Arial" charset="0"/>
            </a:endParaRPr>
          </a:p>
        </p:txBody>
      </p:sp>
      <p:sp>
        <p:nvSpPr>
          <p:cNvPr id="4" name="Title 3"/>
          <p:cNvSpPr>
            <a:spLocks noGrp="1"/>
          </p:cNvSpPr>
          <p:nvPr>
            <p:ph type="title"/>
          </p:nvPr>
        </p:nvSpPr>
        <p:spPr/>
        <p:txBody>
          <a:bodyPr>
            <a:noAutofit/>
          </a:bodyPr>
          <a:lstStyle/>
          <a:p>
            <a:pPr fontAlgn="auto">
              <a:spcAft>
                <a:spcPts val="0"/>
              </a:spcAft>
              <a:defRPr/>
            </a:pPr>
            <a:r>
              <a:rPr lang="en-US" sz="3400" dirty="0" smtClean="0">
                <a:solidFill>
                  <a:schemeClr val="tx1"/>
                </a:solidFill>
              </a:rPr>
              <a:t>Step Two: </a:t>
            </a:r>
            <a:r>
              <a:rPr lang="en-US" sz="3400" i="1" dirty="0" smtClean="0">
                <a:solidFill>
                  <a:schemeClr val="tx1"/>
                </a:solidFill>
              </a:rPr>
              <a:t>Identify essential functions</a:t>
            </a:r>
            <a:endParaRPr lang="en-US" sz="34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 name="Picture 2" descr="F:\MEMA\LOGOS\MEMA Logo_high res_transparent.png"/>
          <p:cNvPicPr>
            <a:picLocks noChangeAspect="1" noChangeArrowheads="1"/>
          </p:cNvPicPr>
          <p:nvPr/>
        </p:nvPicPr>
        <p:blipFill>
          <a:blip r:embed="rId3"/>
          <a:srcRect/>
          <a:stretch>
            <a:fillRect/>
          </a:stretch>
        </p:blipFill>
        <p:spPr bwMode="auto">
          <a:xfrm>
            <a:off x="7315200" y="4953000"/>
            <a:ext cx="1828800" cy="1828800"/>
          </a:xfrm>
          <a:prstGeom prst="rect">
            <a:avLst/>
          </a:prstGeom>
          <a:noFill/>
          <a:ln w="9525">
            <a:noFill/>
            <a:miter lim="800000"/>
            <a:headEnd/>
            <a:tailEnd/>
          </a:ln>
        </p:spPr>
      </p:pic>
      <p:sp>
        <p:nvSpPr>
          <p:cNvPr id="36866" name="Content Placeholder 1"/>
          <p:cNvSpPr>
            <a:spLocks noGrp="1"/>
          </p:cNvSpPr>
          <p:nvPr>
            <p:ph idx="1"/>
          </p:nvPr>
        </p:nvSpPr>
        <p:spPr/>
        <p:txBody>
          <a:bodyPr/>
          <a:lstStyle/>
          <a:p>
            <a:r>
              <a:rPr lang="en-US" sz="3000" smtClean="0"/>
              <a:t>Remember…</a:t>
            </a:r>
          </a:p>
          <a:p>
            <a:endParaRPr lang="en-US" sz="3000" smtClean="0"/>
          </a:p>
          <a:p>
            <a:r>
              <a:rPr lang="en-US" sz="3000" smtClean="0"/>
              <a:t>Harm of being </a:t>
            </a:r>
            <a:r>
              <a:rPr lang="en-US" sz="3000" i="1" smtClean="0"/>
              <a:t>over</a:t>
            </a:r>
            <a:r>
              <a:rPr lang="en-US" sz="3000" smtClean="0"/>
              <a:t>-inclusive: </a:t>
            </a:r>
          </a:p>
          <a:p>
            <a:pPr lvl="1"/>
            <a:r>
              <a:rPr lang="en-US" sz="2200" smtClean="0"/>
              <a:t>Too many functions + limited resources = not able to perform all essential functions</a:t>
            </a:r>
          </a:p>
          <a:p>
            <a:pPr lvl="1"/>
            <a:endParaRPr lang="en-US" sz="2200" smtClean="0"/>
          </a:p>
          <a:p>
            <a:r>
              <a:rPr lang="en-US" sz="3000" smtClean="0"/>
              <a:t>Harm of being </a:t>
            </a:r>
            <a:r>
              <a:rPr lang="en-US" sz="3000" i="1" smtClean="0"/>
              <a:t>under</a:t>
            </a:r>
            <a:r>
              <a:rPr lang="en-US" sz="3000" smtClean="0"/>
              <a:t>-inclusive:</a:t>
            </a:r>
          </a:p>
          <a:p>
            <a:pPr lvl="1"/>
            <a:r>
              <a:rPr lang="en-US" sz="2200" smtClean="0"/>
              <a:t>Failure to identify essential functions = not included in COOP Plan = may not be performed during an emergency</a:t>
            </a:r>
          </a:p>
        </p:txBody>
      </p:sp>
      <p:sp>
        <p:nvSpPr>
          <p:cNvPr id="36867" name="Slide Number Placeholder 2"/>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83EBA7E2-89E8-4183-881B-B0450B8119EB}" type="slidenum">
              <a:rPr lang="en-US">
                <a:cs typeface="Arial" charset="0"/>
              </a:rPr>
              <a:pPr fontAlgn="base">
                <a:spcBef>
                  <a:spcPct val="0"/>
                </a:spcBef>
                <a:spcAft>
                  <a:spcPct val="0"/>
                </a:spcAft>
              </a:pPr>
              <a:t>14</a:t>
            </a:fld>
            <a:endParaRPr lang="en-US">
              <a:cs typeface="Arial" charset="0"/>
            </a:endParaRPr>
          </a:p>
        </p:txBody>
      </p:sp>
      <p:sp>
        <p:nvSpPr>
          <p:cNvPr id="4" name="Title 3"/>
          <p:cNvSpPr>
            <a:spLocks noGrp="1"/>
          </p:cNvSpPr>
          <p:nvPr>
            <p:ph type="title"/>
          </p:nvPr>
        </p:nvSpPr>
        <p:spPr/>
        <p:txBody>
          <a:bodyPr/>
          <a:lstStyle/>
          <a:p>
            <a:pPr fontAlgn="auto">
              <a:spcAft>
                <a:spcPts val="0"/>
              </a:spcAft>
              <a:defRPr/>
            </a:pPr>
            <a:r>
              <a:rPr lang="en-US" sz="3400" dirty="0">
                <a:solidFill>
                  <a:schemeClr val="tx1"/>
                </a:solidFill>
              </a:rPr>
              <a:t>Step Two: </a:t>
            </a:r>
            <a:r>
              <a:rPr lang="en-US" sz="3400" i="1" dirty="0">
                <a:solidFill>
                  <a:schemeClr val="tx1"/>
                </a:solidFill>
              </a:rPr>
              <a:t>Identify essential </a:t>
            </a:r>
            <a:r>
              <a:rPr lang="en-US" sz="3400" i="1" dirty="0" smtClean="0">
                <a:solidFill>
                  <a:schemeClr val="tx1"/>
                </a:solidFill>
              </a:rPr>
              <a:t>functions </a:t>
            </a:r>
            <a:br>
              <a:rPr lang="en-US" sz="3400" i="1" dirty="0" smtClean="0">
                <a:solidFill>
                  <a:schemeClr val="tx1"/>
                </a:solidFill>
              </a:rPr>
            </a:br>
            <a:r>
              <a:rPr lang="en-US" sz="3400" i="1" dirty="0">
                <a:solidFill>
                  <a:schemeClr val="tx1"/>
                </a:solidFill>
              </a:rPr>
              <a:t> </a:t>
            </a:r>
            <a:r>
              <a:rPr lang="en-US" sz="3400" i="1" dirty="0" smtClean="0">
                <a:solidFill>
                  <a:schemeClr val="tx1"/>
                </a:solidFill>
              </a:rPr>
              <a:t>               </a:t>
            </a:r>
            <a:r>
              <a:rPr lang="en-US" sz="3400" dirty="0" smtClean="0">
                <a:solidFill>
                  <a:schemeClr val="tx1"/>
                </a:solidFill>
              </a:rPr>
              <a:t>(cont’d)</a:t>
            </a:r>
            <a:endParaRPr lang="en-US" sz="34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3" name="Picture 2" descr="F:\MEMA\LOGOS\MEMA Logo_high res_transparent.png"/>
          <p:cNvPicPr>
            <a:picLocks noChangeAspect="1" noChangeArrowheads="1"/>
          </p:cNvPicPr>
          <p:nvPr/>
        </p:nvPicPr>
        <p:blipFill>
          <a:blip r:embed="rId3"/>
          <a:srcRect/>
          <a:stretch>
            <a:fillRect/>
          </a:stretch>
        </p:blipFill>
        <p:spPr bwMode="auto">
          <a:xfrm>
            <a:off x="7315200" y="4953000"/>
            <a:ext cx="1828800" cy="1828800"/>
          </a:xfrm>
          <a:prstGeom prst="rect">
            <a:avLst/>
          </a:prstGeom>
          <a:noFill/>
          <a:ln w="9525">
            <a:noFill/>
            <a:miter lim="800000"/>
            <a:headEnd/>
            <a:tailEnd/>
          </a:ln>
        </p:spPr>
      </p:pic>
      <p:sp>
        <p:nvSpPr>
          <p:cNvPr id="2" name="Content Placeholder 1"/>
          <p:cNvSpPr>
            <a:spLocks noGrp="1"/>
          </p:cNvSpPr>
          <p:nvPr>
            <p:ph idx="1"/>
          </p:nvPr>
        </p:nvSpPr>
        <p:spPr>
          <a:xfrm>
            <a:off x="457200" y="1676400"/>
            <a:ext cx="8229600" cy="4343400"/>
          </a:xfrm>
        </p:spPr>
        <p:txBody>
          <a:bodyPr>
            <a:normAutofit/>
          </a:bodyPr>
          <a:lstStyle/>
          <a:p>
            <a:pPr marL="365760" indent="-256032" fontAlgn="auto">
              <a:spcAft>
                <a:spcPts val="0"/>
              </a:spcAft>
              <a:buFont typeface="Wingdings 3"/>
              <a:buChar char=""/>
              <a:defRPr/>
            </a:pPr>
            <a:r>
              <a:rPr lang="en-US" dirty="0" smtClean="0"/>
              <a:t>Break-down essential functions into small enough pieces that resource requirements for </a:t>
            </a:r>
            <a:r>
              <a:rPr lang="en-US" i="1" dirty="0" smtClean="0"/>
              <a:t>each</a:t>
            </a:r>
            <a:r>
              <a:rPr lang="en-US" dirty="0" smtClean="0"/>
              <a:t> essential function may be easily identified</a:t>
            </a:r>
          </a:p>
          <a:p>
            <a:pPr marL="621792" lvl="1" fontAlgn="auto">
              <a:spcBef>
                <a:spcPts val="324"/>
              </a:spcBef>
              <a:spcAft>
                <a:spcPts val="0"/>
              </a:spcAft>
              <a:buFont typeface="Verdana"/>
              <a:buChar char="◦"/>
              <a:defRPr/>
            </a:pPr>
            <a:r>
              <a:rPr lang="en-US" u="sng" dirty="0" smtClean="0"/>
              <a:t>Resource Requirements</a:t>
            </a:r>
            <a:r>
              <a:rPr lang="en-US" dirty="0" smtClean="0"/>
              <a:t>: personnel</a:t>
            </a:r>
            <a:r>
              <a:rPr lang="en-US" dirty="0"/>
              <a:t>, records, systems, and </a:t>
            </a:r>
            <a:r>
              <a:rPr lang="en-US" dirty="0" smtClean="0"/>
              <a:t>equipment, etc.</a:t>
            </a:r>
          </a:p>
          <a:p>
            <a:pPr marL="393192" lvl="1" indent="0" fontAlgn="auto">
              <a:spcBef>
                <a:spcPts val="324"/>
              </a:spcBef>
              <a:spcAft>
                <a:spcPts val="0"/>
              </a:spcAft>
              <a:buFont typeface="Verdana"/>
              <a:buNone/>
              <a:defRPr/>
            </a:pPr>
            <a:endParaRPr lang="en-US" sz="2500" dirty="0" smtClean="0"/>
          </a:p>
          <a:p>
            <a:pPr marL="365760" indent="-256032" fontAlgn="auto">
              <a:spcAft>
                <a:spcPts val="0"/>
              </a:spcAft>
              <a:buFont typeface="Wingdings 3"/>
              <a:buChar char=""/>
              <a:defRPr/>
            </a:pPr>
            <a:r>
              <a:rPr lang="en-US" dirty="0" smtClean="0"/>
              <a:t>May be determined by performing a Business Process Analysis (BPA)</a:t>
            </a:r>
          </a:p>
          <a:p>
            <a:pPr marL="859536" lvl="2" fontAlgn="auto">
              <a:spcAft>
                <a:spcPts val="0"/>
              </a:spcAft>
              <a:buFont typeface="Wingdings 2"/>
              <a:buChar char=""/>
              <a:defRPr/>
            </a:pPr>
            <a:endParaRPr lang="en-US" dirty="0" smtClean="0"/>
          </a:p>
        </p:txBody>
      </p:sp>
      <p:sp>
        <p:nvSpPr>
          <p:cNvPr id="38915" name="Slide Number Placeholder 2"/>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5E2AC5E6-C5AC-49D7-BB02-48315F0259A9}" type="slidenum">
              <a:rPr lang="en-US">
                <a:cs typeface="Arial" charset="0"/>
              </a:rPr>
              <a:pPr fontAlgn="base">
                <a:spcBef>
                  <a:spcPct val="0"/>
                </a:spcBef>
                <a:spcAft>
                  <a:spcPct val="0"/>
                </a:spcAft>
              </a:pPr>
              <a:t>15</a:t>
            </a:fld>
            <a:endParaRPr lang="en-US">
              <a:cs typeface="Arial" charset="0"/>
            </a:endParaRPr>
          </a:p>
        </p:txBody>
      </p:sp>
      <p:sp>
        <p:nvSpPr>
          <p:cNvPr id="4" name="Title 3"/>
          <p:cNvSpPr>
            <a:spLocks noGrp="1"/>
          </p:cNvSpPr>
          <p:nvPr>
            <p:ph type="title"/>
          </p:nvPr>
        </p:nvSpPr>
        <p:spPr/>
        <p:txBody>
          <a:bodyPr>
            <a:normAutofit fontScale="90000"/>
          </a:bodyPr>
          <a:lstStyle/>
          <a:p>
            <a:pPr fontAlgn="auto">
              <a:spcAft>
                <a:spcPts val="0"/>
              </a:spcAft>
              <a:defRPr/>
            </a:pPr>
            <a:r>
              <a:rPr lang="en-US" sz="3400" dirty="0" smtClean="0">
                <a:solidFill>
                  <a:schemeClr val="tx1"/>
                </a:solidFill>
              </a:rPr>
              <a:t>Step Three:</a:t>
            </a:r>
            <a:r>
              <a:rPr lang="en-US" sz="3400" i="1" dirty="0" smtClean="0">
                <a:solidFill>
                  <a:schemeClr val="tx1"/>
                </a:solidFill>
              </a:rPr>
              <a:t> Identify processes and </a:t>
            </a:r>
            <a:br>
              <a:rPr lang="en-US" sz="3400" i="1" dirty="0" smtClean="0">
                <a:solidFill>
                  <a:schemeClr val="tx1"/>
                </a:solidFill>
              </a:rPr>
            </a:br>
            <a:r>
              <a:rPr lang="en-US" sz="3400" i="1" dirty="0">
                <a:solidFill>
                  <a:schemeClr val="tx1"/>
                </a:solidFill>
              </a:rPr>
              <a:t> </a:t>
            </a:r>
            <a:r>
              <a:rPr lang="en-US" sz="3400" i="1" dirty="0" smtClean="0">
                <a:solidFill>
                  <a:schemeClr val="tx1"/>
                </a:solidFill>
              </a:rPr>
              <a:t>                services necessary to support </a:t>
            </a:r>
            <a:br>
              <a:rPr lang="en-US" sz="3400" i="1" dirty="0" smtClean="0">
                <a:solidFill>
                  <a:schemeClr val="tx1"/>
                </a:solidFill>
              </a:rPr>
            </a:br>
            <a:r>
              <a:rPr lang="en-US" sz="3400" i="1" dirty="0">
                <a:solidFill>
                  <a:schemeClr val="tx1"/>
                </a:solidFill>
              </a:rPr>
              <a:t> </a:t>
            </a:r>
            <a:r>
              <a:rPr lang="en-US" sz="3400" i="1" dirty="0" smtClean="0">
                <a:solidFill>
                  <a:schemeClr val="tx1"/>
                </a:solidFill>
              </a:rPr>
              <a:t>               essential functions</a:t>
            </a:r>
            <a:endParaRPr lang="en-US" sz="34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1" name="Picture 2" descr="F:\MEMA\LOGOS\MEMA Logo_high res_transparent.png"/>
          <p:cNvPicPr>
            <a:picLocks noChangeAspect="1" noChangeArrowheads="1"/>
          </p:cNvPicPr>
          <p:nvPr/>
        </p:nvPicPr>
        <p:blipFill>
          <a:blip r:embed="rId3"/>
          <a:srcRect/>
          <a:stretch>
            <a:fillRect/>
          </a:stretch>
        </p:blipFill>
        <p:spPr bwMode="auto">
          <a:xfrm>
            <a:off x="7315200" y="4953000"/>
            <a:ext cx="1828800" cy="1828800"/>
          </a:xfrm>
          <a:prstGeom prst="rect">
            <a:avLst/>
          </a:prstGeom>
          <a:noFill/>
          <a:ln w="9525">
            <a:noFill/>
            <a:miter lim="800000"/>
            <a:headEnd/>
            <a:tailEnd/>
          </a:ln>
        </p:spPr>
      </p:pic>
      <p:sp>
        <p:nvSpPr>
          <p:cNvPr id="40962" name="Content Placeholder 1"/>
          <p:cNvSpPr>
            <a:spLocks noGrp="1"/>
          </p:cNvSpPr>
          <p:nvPr>
            <p:ph idx="1"/>
          </p:nvPr>
        </p:nvSpPr>
        <p:spPr/>
        <p:txBody>
          <a:bodyPr/>
          <a:lstStyle/>
          <a:p>
            <a:r>
              <a:rPr lang="en-US" smtClean="0"/>
              <a:t>Determine which essential functions must be resumed </a:t>
            </a:r>
            <a:r>
              <a:rPr lang="en-US" i="1" smtClean="0"/>
              <a:t>first</a:t>
            </a:r>
            <a:r>
              <a:rPr lang="en-US" smtClean="0"/>
              <a:t> :</a:t>
            </a:r>
            <a:endParaRPr lang="en-US" i="1" smtClean="0"/>
          </a:p>
          <a:p>
            <a:pPr lvl="1"/>
            <a:r>
              <a:rPr lang="en-US" smtClean="0"/>
              <a:t>How quickly must those essential functions that support critical processes/services be resumed?</a:t>
            </a:r>
          </a:p>
          <a:p>
            <a:pPr lvl="1"/>
            <a:r>
              <a:rPr lang="en-US" smtClean="0"/>
              <a:t>Do other essential functions depend on this essential function? (Yes = </a:t>
            </a:r>
            <a:r>
              <a:rPr lang="en-US" smtClean="0">
                <a:sym typeface="Wingdings" pitchFamily="2" charset="2"/>
              </a:rPr>
              <a:t> priority)</a:t>
            </a:r>
            <a:endParaRPr lang="en-US" smtClean="0"/>
          </a:p>
          <a:p>
            <a:pPr lvl="1"/>
            <a:r>
              <a:rPr lang="en-US" smtClean="0"/>
              <a:t>Is this essential function involved in multiple critical processes and services? (Yes = </a:t>
            </a:r>
            <a:r>
              <a:rPr lang="en-US" smtClean="0">
                <a:sym typeface="Wingdings" pitchFamily="2" charset="2"/>
              </a:rPr>
              <a:t> priority)</a:t>
            </a:r>
            <a:endParaRPr lang="en-US" smtClean="0"/>
          </a:p>
          <a:p>
            <a:r>
              <a:rPr lang="en-US" smtClean="0"/>
              <a:t>Consider grouping essential functions into priority categories instead of a comprehensive linear list</a:t>
            </a:r>
          </a:p>
        </p:txBody>
      </p:sp>
      <p:sp>
        <p:nvSpPr>
          <p:cNvPr id="40963" name="Slide Number Placeholder 2"/>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A298F6C3-A5AE-4945-BA7D-389A1FC08DD8}" type="slidenum">
              <a:rPr lang="en-US">
                <a:cs typeface="Arial" charset="0"/>
              </a:rPr>
              <a:pPr fontAlgn="base">
                <a:spcBef>
                  <a:spcPct val="0"/>
                </a:spcBef>
                <a:spcAft>
                  <a:spcPct val="0"/>
                </a:spcAft>
              </a:pPr>
              <a:t>16</a:t>
            </a:fld>
            <a:endParaRPr lang="en-US">
              <a:cs typeface="Arial" charset="0"/>
            </a:endParaRPr>
          </a:p>
        </p:txBody>
      </p:sp>
      <p:sp>
        <p:nvSpPr>
          <p:cNvPr id="4" name="Title 3"/>
          <p:cNvSpPr>
            <a:spLocks noGrp="1"/>
          </p:cNvSpPr>
          <p:nvPr>
            <p:ph type="title"/>
          </p:nvPr>
        </p:nvSpPr>
        <p:spPr/>
        <p:txBody>
          <a:bodyPr/>
          <a:lstStyle/>
          <a:p>
            <a:pPr fontAlgn="auto">
              <a:spcAft>
                <a:spcPts val="0"/>
              </a:spcAft>
              <a:defRPr/>
            </a:pPr>
            <a:r>
              <a:rPr lang="en-US" sz="3400" dirty="0" smtClean="0">
                <a:solidFill>
                  <a:schemeClr val="tx1"/>
                </a:solidFill>
              </a:rPr>
              <a:t>Step Four: </a:t>
            </a:r>
            <a:r>
              <a:rPr lang="en-US" sz="3400" i="1" dirty="0" smtClean="0">
                <a:solidFill>
                  <a:schemeClr val="tx1"/>
                </a:solidFill>
              </a:rPr>
              <a:t>Prioritize essential </a:t>
            </a:r>
            <a:br>
              <a:rPr lang="en-US" sz="3400" i="1" dirty="0" smtClean="0">
                <a:solidFill>
                  <a:schemeClr val="tx1"/>
                </a:solidFill>
              </a:rPr>
            </a:br>
            <a:r>
              <a:rPr lang="en-US" sz="3400" i="1" dirty="0">
                <a:solidFill>
                  <a:schemeClr val="tx1"/>
                </a:solidFill>
              </a:rPr>
              <a:t> </a:t>
            </a:r>
            <a:r>
              <a:rPr lang="en-US" sz="3400" i="1" dirty="0" smtClean="0">
                <a:solidFill>
                  <a:schemeClr val="tx1"/>
                </a:solidFill>
              </a:rPr>
              <a:t>              functions</a:t>
            </a:r>
            <a:endParaRPr lang="en-US" sz="34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9" name="Picture 2" descr="F:\MEMA\LOGOS\MEMA Logo_high res_transparent.png"/>
          <p:cNvPicPr>
            <a:picLocks noChangeAspect="1" noChangeArrowheads="1"/>
          </p:cNvPicPr>
          <p:nvPr/>
        </p:nvPicPr>
        <p:blipFill>
          <a:blip r:embed="rId3"/>
          <a:srcRect/>
          <a:stretch>
            <a:fillRect/>
          </a:stretch>
        </p:blipFill>
        <p:spPr bwMode="auto">
          <a:xfrm>
            <a:off x="7315200" y="4953000"/>
            <a:ext cx="1828800" cy="1828800"/>
          </a:xfrm>
          <a:prstGeom prst="rect">
            <a:avLst/>
          </a:prstGeom>
          <a:noFill/>
          <a:ln w="9525">
            <a:noFill/>
            <a:miter lim="800000"/>
            <a:headEnd/>
            <a:tailEnd/>
          </a:ln>
        </p:spPr>
      </p:pic>
      <p:sp>
        <p:nvSpPr>
          <p:cNvPr id="43010" name="Content Placeholder 1"/>
          <p:cNvSpPr>
            <a:spLocks noGrp="1"/>
          </p:cNvSpPr>
          <p:nvPr>
            <p:ph idx="1"/>
          </p:nvPr>
        </p:nvSpPr>
        <p:spPr>
          <a:xfrm>
            <a:off x="457200" y="1481138"/>
            <a:ext cx="8229600" cy="4843462"/>
          </a:xfrm>
        </p:spPr>
        <p:txBody>
          <a:bodyPr/>
          <a:lstStyle/>
          <a:p>
            <a:r>
              <a:rPr lang="en-US" smtClean="0"/>
              <a:t>Factors to consider:</a:t>
            </a:r>
          </a:p>
          <a:p>
            <a:pPr lvl="1"/>
            <a:r>
              <a:rPr lang="en-US" smtClean="0"/>
              <a:t>Recovery time objective (RTO)</a:t>
            </a:r>
          </a:p>
          <a:p>
            <a:pPr lvl="2"/>
            <a:r>
              <a:rPr lang="en-US" smtClean="0"/>
              <a:t>Determine the RTO for </a:t>
            </a:r>
            <a:r>
              <a:rPr lang="en-US" i="1" smtClean="0"/>
              <a:t>each</a:t>
            </a:r>
            <a:r>
              <a:rPr lang="en-US" smtClean="0"/>
              <a:t> essential function</a:t>
            </a:r>
          </a:p>
          <a:p>
            <a:pPr lvl="2"/>
            <a:r>
              <a:rPr lang="en-US" smtClean="0"/>
              <a:t>Generally, give </a:t>
            </a:r>
            <a:r>
              <a:rPr lang="en-US" smtClean="0">
                <a:sym typeface="Wingdings" pitchFamily="2" charset="2"/>
              </a:rPr>
              <a:t> </a:t>
            </a:r>
            <a:r>
              <a:rPr lang="en-US" smtClean="0"/>
              <a:t>priority to those essential functions: (1) that must be continuously performed or (2) with the shortest recovery times</a:t>
            </a:r>
          </a:p>
          <a:p>
            <a:pPr lvl="1"/>
            <a:r>
              <a:rPr lang="en-US" smtClean="0"/>
              <a:t>Impact of not conducting/delaying the performance of each essential function</a:t>
            </a:r>
          </a:p>
          <a:p>
            <a:pPr lvl="2"/>
            <a:r>
              <a:rPr lang="en-US" smtClean="0">
                <a:sym typeface="Wingdings" pitchFamily="2" charset="2"/>
              </a:rPr>
              <a:t> severity of impact =  </a:t>
            </a:r>
            <a:r>
              <a:rPr lang="en-US" smtClean="0"/>
              <a:t>priority of essential function</a:t>
            </a:r>
          </a:p>
          <a:p>
            <a:pPr lvl="1"/>
            <a:r>
              <a:rPr lang="en-US" smtClean="0"/>
              <a:t>Management priority</a:t>
            </a:r>
          </a:p>
          <a:p>
            <a:pPr lvl="2"/>
            <a:r>
              <a:rPr lang="en-US" smtClean="0"/>
              <a:t>Some functions will have a </a:t>
            </a:r>
            <a:r>
              <a:rPr lang="en-US" smtClean="0">
                <a:sym typeface="Wingdings" pitchFamily="2" charset="2"/>
              </a:rPr>
              <a:t> </a:t>
            </a:r>
            <a:r>
              <a:rPr lang="en-US" smtClean="0"/>
              <a:t>priority as a result            of management preference and discretion</a:t>
            </a:r>
          </a:p>
        </p:txBody>
      </p:sp>
      <p:sp>
        <p:nvSpPr>
          <p:cNvPr id="43011" name="Slide Number Placeholder 2"/>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4F908941-9191-4CF6-A045-6A2F0F99E7D0}" type="slidenum">
              <a:rPr lang="en-US">
                <a:cs typeface="Arial" charset="0"/>
              </a:rPr>
              <a:pPr fontAlgn="base">
                <a:spcBef>
                  <a:spcPct val="0"/>
                </a:spcBef>
                <a:spcAft>
                  <a:spcPct val="0"/>
                </a:spcAft>
              </a:pPr>
              <a:t>17</a:t>
            </a:fld>
            <a:endParaRPr lang="en-US">
              <a:cs typeface="Arial" charset="0"/>
            </a:endParaRPr>
          </a:p>
        </p:txBody>
      </p:sp>
      <p:sp>
        <p:nvSpPr>
          <p:cNvPr id="4" name="Title 3"/>
          <p:cNvSpPr>
            <a:spLocks noGrp="1"/>
          </p:cNvSpPr>
          <p:nvPr>
            <p:ph type="title"/>
          </p:nvPr>
        </p:nvSpPr>
        <p:spPr/>
        <p:txBody>
          <a:bodyPr/>
          <a:lstStyle/>
          <a:p>
            <a:pPr fontAlgn="auto">
              <a:spcAft>
                <a:spcPts val="0"/>
              </a:spcAft>
              <a:defRPr/>
            </a:pPr>
            <a:r>
              <a:rPr lang="en-US" sz="3400" dirty="0">
                <a:solidFill>
                  <a:schemeClr val="tx1"/>
                </a:solidFill>
              </a:rPr>
              <a:t>Step Four: </a:t>
            </a:r>
            <a:r>
              <a:rPr lang="en-US" sz="3400" i="1" dirty="0">
                <a:solidFill>
                  <a:schemeClr val="tx1"/>
                </a:solidFill>
              </a:rPr>
              <a:t>Prioritize essential </a:t>
            </a:r>
            <a:r>
              <a:rPr lang="en-US" sz="3400" i="1" dirty="0" smtClean="0">
                <a:solidFill>
                  <a:schemeClr val="tx1"/>
                </a:solidFill>
              </a:rPr>
              <a:t/>
            </a:r>
            <a:br>
              <a:rPr lang="en-US" sz="3400" i="1" dirty="0" smtClean="0">
                <a:solidFill>
                  <a:schemeClr val="tx1"/>
                </a:solidFill>
              </a:rPr>
            </a:br>
            <a:r>
              <a:rPr lang="en-US" sz="3400" i="1" dirty="0">
                <a:solidFill>
                  <a:schemeClr val="tx1"/>
                </a:solidFill>
              </a:rPr>
              <a:t> </a:t>
            </a:r>
            <a:r>
              <a:rPr lang="en-US" sz="3400" i="1" dirty="0" smtClean="0">
                <a:solidFill>
                  <a:schemeClr val="tx1"/>
                </a:solidFill>
              </a:rPr>
              <a:t>              functions </a:t>
            </a:r>
            <a:r>
              <a:rPr lang="en-US" sz="3400" dirty="0" smtClean="0">
                <a:solidFill>
                  <a:schemeClr val="tx1"/>
                </a:solidFill>
              </a:rPr>
              <a:t>(cont’d)</a:t>
            </a:r>
            <a:endParaRPr lang="en-US" sz="34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7" name="Picture 2" descr="F:\MEMA\LOGOS\MEMA Logo_high res_transparent.png"/>
          <p:cNvPicPr>
            <a:picLocks noChangeAspect="1" noChangeArrowheads="1"/>
          </p:cNvPicPr>
          <p:nvPr/>
        </p:nvPicPr>
        <p:blipFill>
          <a:blip r:embed="rId3"/>
          <a:srcRect/>
          <a:stretch>
            <a:fillRect/>
          </a:stretch>
        </p:blipFill>
        <p:spPr bwMode="auto">
          <a:xfrm>
            <a:off x="7315200" y="4953000"/>
            <a:ext cx="1828800" cy="1828800"/>
          </a:xfrm>
          <a:prstGeom prst="rect">
            <a:avLst/>
          </a:prstGeom>
          <a:noFill/>
          <a:ln w="9525">
            <a:noFill/>
            <a:miter lim="800000"/>
            <a:headEnd/>
            <a:tailEnd/>
          </a:ln>
        </p:spPr>
      </p:pic>
      <p:sp>
        <p:nvSpPr>
          <p:cNvPr id="2" name="Content Placeholder 1"/>
          <p:cNvSpPr>
            <a:spLocks noGrp="1"/>
          </p:cNvSpPr>
          <p:nvPr>
            <p:ph idx="1"/>
          </p:nvPr>
        </p:nvSpPr>
        <p:spPr>
          <a:xfrm>
            <a:off x="457200" y="1481138"/>
            <a:ext cx="8229600" cy="4767262"/>
          </a:xfrm>
        </p:spPr>
        <p:txBody>
          <a:bodyPr>
            <a:normAutofit fontScale="92500" lnSpcReduction="20000"/>
          </a:bodyPr>
          <a:lstStyle/>
          <a:p>
            <a:pPr marL="365760" indent="-256032" fontAlgn="auto">
              <a:spcAft>
                <a:spcPts val="0"/>
              </a:spcAft>
              <a:buFont typeface="Wingdings 3"/>
              <a:buChar char=""/>
              <a:defRPr/>
            </a:pPr>
            <a:r>
              <a:rPr lang="en-US" sz="2600" u="sng" dirty="0" smtClean="0"/>
              <a:t>BPA</a:t>
            </a:r>
            <a:r>
              <a:rPr lang="en-US" sz="2600" dirty="0" smtClean="0"/>
              <a:t>- the systematic method of identifying and documenting all of the elements necessary to perform each essential function</a:t>
            </a:r>
          </a:p>
          <a:p>
            <a:pPr marL="365760" indent="-256032" fontAlgn="auto">
              <a:spcAft>
                <a:spcPts val="0"/>
              </a:spcAft>
              <a:buFont typeface="Wingdings 3"/>
              <a:buChar char=""/>
              <a:defRPr/>
            </a:pPr>
            <a:endParaRPr lang="en-US" sz="2600" u="sng" dirty="0"/>
          </a:p>
          <a:p>
            <a:pPr marL="365760" indent="-256032" fontAlgn="auto">
              <a:spcAft>
                <a:spcPts val="0"/>
              </a:spcAft>
              <a:buFont typeface="Wingdings 3"/>
              <a:buChar char=""/>
              <a:defRPr/>
            </a:pPr>
            <a:r>
              <a:rPr lang="en-US" sz="2600" dirty="0" smtClean="0"/>
              <a:t>Once essential functions are identified, a BPA identifies </a:t>
            </a:r>
            <a:r>
              <a:rPr lang="en-US" sz="2600" i="1" dirty="0" smtClean="0"/>
              <a:t>how</a:t>
            </a:r>
            <a:r>
              <a:rPr lang="en-US" sz="2600" dirty="0" smtClean="0"/>
              <a:t> all of the essential functions will be accomplished</a:t>
            </a:r>
          </a:p>
          <a:p>
            <a:pPr marL="365760" indent="-256032" fontAlgn="auto">
              <a:spcAft>
                <a:spcPts val="0"/>
              </a:spcAft>
              <a:buFont typeface="Wingdings 3"/>
              <a:buChar char=""/>
              <a:defRPr/>
            </a:pPr>
            <a:endParaRPr lang="en-US" sz="2600" dirty="0" smtClean="0"/>
          </a:p>
          <a:p>
            <a:pPr marL="365760" indent="-256032" fontAlgn="auto">
              <a:spcAft>
                <a:spcPts val="0"/>
              </a:spcAft>
              <a:buFont typeface="Wingdings 3"/>
              <a:buChar char=""/>
              <a:defRPr/>
            </a:pPr>
            <a:r>
              <a:rPr lang="en-US" sz="2600" dirty="0" smtClean="0"/>
              <a:t>Look at BPA process from point of view of both the overall process flow and the operational details</a:t>
            </a:r>
          </a:p>
          <a:p>
            <a:pPr marL="365760" indent="-256032" fontAlgn="auto">
              <a:spcAft>
                <a:spcPts val="0"/>
              </a:spcAft>
              <a:buFont typeface="Wingdings 3"/>
              <a:buChar char=""/>
              <a:defRPr/>
            </a:pPr>
            <a:endParaRPr lang="en-US" sz="2600" dirty="0" smtClean="0"/>
          </a:p>
          <a:p>
            <a:pPr marL="365760" indent="-256032" fontAlgn="auto">
              <a:spcAft>
                <a:spcPts val="0"/>
              </a:spcAft>
              <a:buFont typeface="Wingdings 3"/>
              <a:buChar char=""/>
              <a:defRPr/>
            </a:pPr>
            <a:r>
              <a:rPr lang="en-US" sz="2600" dirty="0" smtClean="0"/>
              <a:t>Focuses on clearly describing the </a:t>
            </a:r>
            <a:r>
              <a:rPr lang="en-US" sz="2600" i="1" dirty="0" smtClean="0"/>
              <a:t>details</a:t>
            </a:r>
            <a:r>
              <a:rPr lang="en-US" sz="2600" dirty="0" smtClean="0"/>
              <a:t> of how </a:t>
            </a:r>
            <a:r>
              <a:rPr lang="en-US" sz="2600" i="1" dirty="0" smtClean="0"/>
              <a:t>each</a:t>
            </a:r>
            <a:r>
              <a:rPr lang="en-US" sz="2600" dirty="0" smtClean="0"/>
              <a:t> essential function must be performed     during an emergency</a:t>
            </a:r>
          </a:p>
        </p:txBody>
      </p:sp>
      <p:sp>
        <p:nvSpPr>
          <p:cNvPr id="45059" name="Slide Number Placeholder 2"/>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53B11F1F-780C-4F66-A2F2-E858AD01F445}" type="slidenum">
              <a:rPr lang="en-US">
                <a:cs typeface="Arial" charset="0"/>
              </a:rPr>
              <a:pPr fontAlgn="base">
                <a:spcBef>
                  <a:spcPct val="0"/>
                </a:spcBef>
                <a:spcAft>
                  <a:spcPct val="0"/>
                </a:spcAft>
              </a:pPr>
              <a:t>18</a:t>
            </a:fld>
            <a:endParaRPr lang="en-US">
              <a:cs typeface="Arial" charset="0"/>
            </a:endParaRPr>
          </a:p>
        </p:txBody>
      </p:sp>
      <p:sp>
        <p:nvSpPr>
          <p:cNvPr id="4" name="Title 3"/>
          <p:cNvSpPr>
            <a:spLocks noGrp="1"/>
          </p:cNvSpPr>
          <p:nvPr>
            <p:ph type="title"/>
          </p:nvPr>
        </p:nvSpPr>
        <p:spPr/>
        <p:txBody>
          <a:bodyPr>
            <a:normAutofit fontScale="90000"/>
          </a:bodyPr>
          <a:lstStyle/>
          <a:p>
            <a:pPr fontAlgn="auto">
              <a:spcAft>
                <a:spcPts val="0"/>
              </a:spcAft>
              <a:defRPr/>
            </a:pPr>
            <a:r>
              <a:rPr lang="en-US" dirty="0" smtClean="0">
                <a:solidFill>
                  <a:schemeClr val="tx1"/>
                </a:solidFill>
              </a:rPr>
              <a:t>Business Process Analysis Procedure (BPA)</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5" name="Picture 2" descr="F:\MEMA\LOGOS\MEMA Logo_high res_transparent.png"/>
          <p:cNvPicPr>
            <a:picLocks noChangeAspect="1" noChangeArrowheads="1"/>
          </p:cNvPicPr>
          <p:nvPr/>
        </p:nvPicPr>
        <p:blipFill>
          <a:blip r:embed="rId3"/>
          <a:srcRect/>
          <a:stretch>
            <a:fillRect/>
          </a:stretch>
        </p:blipFill>
        <p:spPr bwMode="auto">
          <a:xfrm>
            <a:off x="7315200" y="4953000"/>
            <a:ext cx="1828800" cy="1828800"/>
          </a:xfrm>
          <a:prstGeom prst="rect">
            <a:avLst/>
          </a:prstGeom>
          <a:noFill/>
          <a:ln w="9525">
            <a:noFill/>
            <a:miter lim="800000"/>
            <a:headEnd/>
            <a:tailEnd/>
          </a:ln>
        </p:spPr>
      </p:pic>
      <p:sp>
        <p:nvSpPr>
          <p:cNvPr id="2" name="Content Placeholder 1"/>
          <p:cNvSpPr>
            <a:spLocks noGrp="1"/>
          </p:cNvSpPr>
          <p:nvPr>
            <p:ph idx="1"/>
          </p:nvPr>
        </p:nvSpPr>
        <p:spPr/>
        <p:txBody>
          <a:bodyPr>
            <a:normAutofit lnSpcReduction="10000"/>
          </a:bodyPr>
          <a:lstStyle/>
          <a:p>
            <a:pPr marL="365760" indent="-256032" fontAlgn="auto">
              <a:spcAft>
                <a:spcPts val="0"/>
              </a:spcAft>
              <a:buFont typeface="Wingdings 3"/>
              <a:buChar char=""/>
              <a:defRPr/>
            </a:pPr>
            <a:r>
              <a:rPr lang="en-US" dirty="0" smtClean="0"/>
              <a:t>Nine step process – identify</a:t>
            </a:r>
            <a:r>
              <a:rPr lang="en-US" dirty="0"/>
              <a:t>:</a:t>
            </a:r>
            <a:endParaRPr lang="en-US" dirty="0" smtClean="0"/>
          </a:p>
          <a:p>
            <a:pPr marL="850392" lvl="1" indent="-457200" fontAlgn="auto">
              <a:spcBef>
                <a:spcPts val="324"/>
              </a:spcBef>
              <a:spcAft>
                <a:spcPts val="0"/>
              </a:spcAft>
              <a:buFont typeface="Verdana"/>
              <a:buAutoNum type="arabicPeriod"/>
              <a:defRPr/>
            </a:pPr>
            <a:r>
              <a:rPr lang="en-US" dirty="0" smtClean="0"/>
              <a:t>Essential function output</a:t>
            </a:r>
          </a:p>
          <a:p>
            <a:pPr marL="850392" lvl="1" indent="-457200" fontAlgn="auto">
              <a:spcBef>
                <a:spcPts val="324"/>
              </a:spcBef>
              <a:spcAft>
                <a:spcPts val="0"/>
              </a:spcAft>
              <a:buFont typeface="Verdana"/>
              <a:buAutoNum type="arabicPeriod"/>
              <a:defRPr/>
            </a:pPr>
            <a:r>
              <a:rPr lang="en-US" dirty="0" smtClean="0"/>
              <a:t>Input requirements</a:t>
            </a:r>
          </a:p>
          <a:p>
            <a:pPr marL="850392" lvl="1" indent="-457200" fontAlgn="auto">
              <a:spcBef>
                <a:spcPts val="324"/>
              </a:spcBef>
              <a:spcAft>
                <a:spcPts val="0"/>
              </a:spcAft>
              <a:buFont typeface="Verdana"/>
              <a:buAutoNum type="arabicPeriod"/>
              <a:defRPr/>
            </a:pPr>
            <a:r>
              <a:rPr lang="en-US" dirty="0" smtClean="0"/>
              <a:t>Leadership who perform essential function</a:t>
            </a:r>
          </a:p>
          <a:p>
            <a:pPr marL="850392" lvl="1" indent="-457200" fontAlgn="auto">
              <a:spcBef>
                <a:spcPts val="324"/>
              </a:spcBef>
              <a:spcAft>
                <a:spcPts val="0"/>
              </a:spcAft>
              <a:buFont typeface="Verdana"/>
              <a:buAutoNum type="arabicPeriod"/>
              <a:defRPr/>
            </a:pPr>
            <a:r>
              <a:rPr lang="en-US" dirty="0" smtClean="0"/>
              <a:t>Staff who perform and support the essential            function</a:t>
            </a:r>
          </a:p>
          <a:p>
            <a:pPr marL="850392" lvl="1" indent="-457200" fontAlgn="auto">
              <a:spcBef>
                <a:spcPts val="324"/>
              </a:spcBef>
              <a:spcAft>
                <a:spcPts val="0"/>
              </a:spcAft>
              <a:buFont typeface="Verdana"/>
              <a:buAutoNum type="arabicPeriod"/>
              <a:defRPr/>
            </a:pPr>
            <a:r>
              <a:rPr lang="en-US" dirty="0" smtClean="0"/>
              <a:t>Communications and information technology requirements</a:t>
            </a:r>
          </a:p>
          <a:p>
            <a:pPr marL="850392" lvl="1" indent="-457200" fontAlgn="auto">
              <a:spcBef>
                <a:spcPts val="324"/>
              </a:spcBef>
              <a:spcAft>
                <a:spcPts val="0"/>
              </a:spcAft>
              <a:buFont typeface="Verdana"/>
              <a:buAutoNum type="arabicPeriod"/>
              <a:defRPr/>
            </a:pPr>
            <a:r>
              <a:rPr lang="en-US" dirty="0" smtClean="0"/>
              <a:t>Facilities requirements</a:t>
            </a:r>
          </a:p>
          <a:p>
            <a:pPr marL="850392" lvl="1" indent="-457200" fontAlgn="auto">
              <a:spcBef>
                <a:spcPts val="324"/>
              </a:spcBef>
              <a:spcAft>
                <a:spcPts val="0"/>
              </a:spcAft>
              <a:buFont typeface="Verdana"/>
              <a:buAutoNum type="arabicPeriod"/>
              <a:defRPr/>
            </a:pPr>
            <a:r>
              <a:rPr lang="en-US" dirty="0" smtClean="0"/>
              <a:t>Resources and budgeting requirements</a:t>
            </a:r>
          </a:p>
          <a:p>
            <a:pPr marL="850392" lvl="1" indent="-457200" fontAlgn="auto">
              <a:spcBef>
                <a:spcPts val="324"/>
              </a:spcBef>
              <a:spcAft>
                <a:spcPts val="0"/>
              </a:spcAft>
              <a:buFont typeface="Verdana"/>
              <a:buAutoNum type="arabicPeriod"/>
              <a:defRPr/>
            </a:pPr>
            <a:r>
              <a:rPr lang="en-US" dirty="0" smtClean="0"/>
              <a:t>Partners and interdependencies</a:t>
            </a:r>
          </a:p>
          <a:p>
            <a:pPr marL="850392" lvl="1" indent="-457200" fontAlgn="auto">
              <a:spcBef>
                <a:spcPts val="324"/>
              </a:spcBef>
              <a:spcAft>
                <a:spcPts val="0"/>
              </a:spcAft>
              <a:buFont typeface="Verdana"/>
              <a:buAutoNum type="arabicPeriod"/>
              <a:defRPr/>
            </a:pPr>
            <a:r>
              <a:rPr lang="en-US" dirty="0" smtClean="0"/>
              <a:t>Describe process flow</a:t>
            </a:r>
          </a:p>
          <a:p>
            <a:pPr marL="621792" lvl="1" fontAlgn="auto">
              <a:spcBef>
                <a:spcPts val="324"/>
              </a:spcBef>
              <a:spcAft>
                <a:spcPts val="0"/>
              </a:spcAft>
              <a:buFont typeface="Verdana"/>
              <a:buChar char="◦"/>
              <a:defRPr/>
            </a:pPr>
            <a:endParaRPr lang="en-US" dirty="0" smtClean="0"/>
          </a:p>
        </p:txBody>
      </p:sp>
      <p:sp>
        <p:nvSpPr>
          <p:cNvPr id="47107" name="Slide Number Placeholder 2"/>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DA8EA50C-CF64-4892-9F67-2637B7DB7CD6}" type="slidenum">
              <a:rPr lang="en-US">
                <a:cs typeface="Arial" charset="0"/>
              </a:rPr>
              <a:pPr fontAlgn="base">
                <a:spcBef>
                  <a:spcPct val="0"/>
                </a:spcBef>
                <a:spcAft>
                  <a:spcPct val="0"/>
                </a:spcAft>
              </a:pPr>
              <a:t>19</a:t>
            </a:fld>
            <a:endParaRPr lang="en-US">
              <a:cs typeface="Arial" charset="0"/>
            </a:endParaRPr>
          </a:p>
        </p:txBody>
      </p:sp>
      <p:sp>
        <p:nvSpPr>
          <p:cNvPr id="4" name="Title 3"/>
          <p:cNvSpPr>
            <a:spLocks noGrp="1"/>
          </p:cNvSpPr>
          <p:nvPr>
            <p:ph type="title"/>
          </p:nvPr>
        </p:nvSpPr>
        <p:spPr/>
        <p:txBody>
          <a:bodyPr>
            <a:normAutofit fontScale="90000"/>
          </a:bodyPr>
          <a:lstStyle/>
          <a:p>
            <a:pPr fontAlgn="auto">
              <a:spcAft>
                <a:spcPts val="0"/>
              </a:spcAft>
              <a:defRPr/>
            </a:pPr>
            <a:r>
              <a:rPr lang="en-US" dirty="0">
                <a:solidFill>
                  <a:schemeClr val="tx1"/>
                </a:solidFill>
              </a:rPr>
              <a:t>Business Process Analysis </a:t>
            </a:r>
            <a:r>
              <a:rPr lang="en-US" dirty="0" smtClean="0">
                <a:solidFill>
                  <a:schemeClr val="tx1"/>
                </a:solidFill>
              </a:rPr>
              <a:t>Procedure (BPA) (</a:t>
            </a:r>
            <a:r>
              <a:rPr lang="en-US" i="1" dirty="0" smtClean="0">
                <a:solidFill>
                  <a:schemeClr val="tx1"/>
                </a:solidFill>
              </a:rPr>
              <a:t>cont’d</a:t>
            </a:r>
            <a:r>
              <a:rPr lang="en-US" dirty="0" smtClean="0">
                <a:solidFill>
                  <a:schemeClr val="tx1"/>
                </a:solidFill>
              </a:rPr>
              <a:t>)</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extBox 5"/>
          <p:cNvSpPr txBox="1">
            <a:spLocks noChangeArrowheads="1"/>
          </p:cNvSpPr>
          <p:nvPr/>
        </p:nvSpPr>
        <p:spPr bwMode="auto">
          <a:xfrm>
            <a:off x="533400" y="6248400"/>
            <a:ext cx="8229600" cy="461963"/>
          </a:xfrm>
          <a:prstGeom prst="rect">
            <a:avLst/>
          </a:prstGeom>
          <a:noFill/>
          <a:ln w="9525">
            <a:noFill/>
            <a:miter lim="800000"/>
            <a:headEnd/>
            <a:tailEnd/>
          </a:ln>
        </p:spPr>
        <p:txBody>
          <a:bodyPr>
            <a:spAutoFit/>
          </a:bodyPr>
          <a:lstStyle/>
          <a:p>
            <a:pPr algn="ctr"/>
            <a:r>
              <a:rPr lang="en-US" sz="2400" b="1" i="1">
                <a:solidFill>
                  <a:schemeClr val="tx2"/>
                </a:solidFill>
                <a:latin typeface="Lucida Sans Unicode" pitchFamily="34" charset="0"/>
              </a:rPr>
              <a:t>“A Prepared Marylander Creates a Resilient Maryland”</a:t>
            </a:r>
          </a:p>
        </p:txBody>
      </p:sp>
      <p:pic>
        <p:nvPicPr>
          <p:cNvPr id="15362" name="Picture 2" descr="F:\MEMA\LOGOS\MEMA Logo_high res_transparent.png"/>
          <p:cNvPicPr>
            <a:picLocks noChangeAspect="1" noChangeArrowheads="1"/>
          </p:cNvPicPr>
          <p:nvPr/>
        </p:nvPicPr>
        <p:blipFill>
          <a:blip r:embed="rId3"/>
          <a:srcRect/>
          <a:stretch>
            <a:fillRect/>
          </a:stretch>
        </p:blipFill>
        <p:spPr bwMode="auto">
          <a:xfrm>
            <a:off x="0" y="52388"/>
            <a:ext cx="3352800" cy="3352800"/>
          </a:xfrm>
          <a:prstGeom prst="rect">
            <a:avLst/>
          </a:prstGeom>
          <a:noFill/>
          <a:ln w="9525">
            <a:noFill/>
            <a:miter lim="800000"/>
            <a:headEnd/>
            <a:tailEnd/>
          </a:ln>
        </p:spPr>
      </p:pic>
      <p:sp>
        <p:nvSpPr>
          <p:cNvPr id="15363" name="TextBox 2"/>
          <p:cNvSpPr txBox="1">
            <a:spLocks noChangeArrowheads="1"/>
          </p:cNvSpPr>
          <p:nvPr/>
        </p:nvSpPr>
        <p:spPr bwMode="auto">
          <a:xfrm>
            <a:off x="741363" y="2979738"/>
            <a:ext cx="8001000" cy="1201737"/>
          </a:xfrm>
          <a:prstGeom prst="rect">
            <a:avLst/>
          </a:prstGeom>
          <a:noFill/>
          <a:ln w="9525">
            <a:noFill/>
            <a:miter lim="800000"/>
            <a:headEnd/>
            <a:tailEnd/>
          </a:ln>
        </p:spPr>
        <p:txBody>
          <a:bodyPr>
            <a:spAutoFit/>
          </a:bodyPr>
          <a:lstStyle/>
          <a:p>
            <a:pPr algn="ctr"/>
            <a:r>
              <a:rPr lang="en-US" sz="3600" b="1">
                <a:latin typeface="Lucida Sans Unicode" pitchFamily="34" charset="0"/>
              </a:rPr>
              <a:t>Essential Functions</a:t>
            </a:r>
          </a:p>
          <a:p>
            <a:pPr algn="ctr"/>
            <a:r>
              <a:rPr lang="en-US" sz="3600" b="1">
                <a:latin typeface="Lucida Sans Unicode" pitchFamily="34" charset="0"/>
              </a:rPr>
              <a:t>January 22, 2014</a:t>
            </a:r>
          </a:p>
        </p:txBody>
      </p:sp>
      <p:sp>
        <p:nvSpPr>
          <p:cNvPr id="15364" name="Slide Number Placeholder 1"/>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AAAD6B5A-4449-4C2A-A534-725755B28EC5}" type="slidenum">
              <a:rPr lang="en-US">
                <a:cs typeface="Arial" charset="0"/>
              </a:rPr>
              <a:pPr fontAlgn="base">
                <a:spcBef>
                  <a:spcPct val="0"/>
                </a:spcBef>
                <a:spcAft>
                  <a:spcPct val="0"/>
                </a:spcAft>
              </a:pPr>
              <a:t>2</a:t>
            </a:fld>
            <a:endParaRPr lang="en-US">
              <a:cs typeface="Arial"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3" name="Picture 2" descr="F:\MEMA\LOGOS\MEMA Logo_high res_transparent.png"/>
          <p:cNvPicPr>
            <a:picLocks noChangeAspect="1" noChangeArrowheads="1"/>
          </p:cNvPicPr>
          <p:nvPr/>
        </p:nvPicPr>
        <p:blipFill>
          <a:blip r:embed="rId3"/>
          <a:srcRect/>
          <a:stretch>
            <a:fillRect/>
          </a:stretch>
        </p:blipFill>
        <p:spPr bwMode="auto">
          <a:xfrm>
            <a:off x="7315200" y="4953000"/>
            <a:ext cx="1828800" cy="1828800"/>
          </a:xfrm>
          <a:prstGeom prst="rect">
            <a:avLst/>
          </a:prstGeom>
          <a:noFill/>
          <a:ln w="9525">
            <a:noFill/>
            <a:miter lim="800000"/>
            <a:headEnd/>
            <a:tailEnd/>
          </a:ln>
        </p:spPr>
      </p:pic>
      <p:sp>
        <p:nvSpPr>
          <p:cNvPr id="2" name="Content Placeholder 1"/>
          <p:cNvSpPr>
            <a:spLocks noGrp="1"/>
          </p:cNvSpPr>
          <p:nvPr>
            <p:ph idx="1"/>
          </p:nvPr>
        </p:nvSpPr>
        <p:spPr>
          <a:xfrm>
            <a:off x="457200" y="1481138"/>
            <a:ext cx="8229600" cy="4691062"/>
          </a:xfrm>
        </p:spPr>
        <p:txBody>
          <a:bodyPr>
            <a:normAutofit lnSpcReduction="10000"/>
          </a:bodyPr>
          <a:lstStyle/>
          <a:p>
            <a:pPr marL="365760" indent="-256032" fontAlgn="auto">
              <a:spcAft>
                <a:spcPts val="0"/>
              </a:spcAft>
              <a:buFont typeface="Wingdings 3"/>
              <a:buChar char=""/>
              <a:defRPr/>
            </a:pPr>
            <a:r>
              <a:rPr lang="en-US" sz="2800" dirty="0" smtClean="0"/>
              <a:t>What is the essential function intended to accomplish? What are the deliverables provided by the essential function?</a:t>
            </a:r>
          </a:p>
          <a:p>
            <a:pPr marL="365760" indent="-256032" fontAlgn="auto">
              <a:spcAft>
                <a:spcPts val="0"/>
              </a:spcAft>
              <a:buFont typeface="Wingdings 3"/>
              <a:buChar char=""/>
              <a:defRPr/>
            </a:pPr>
            <a:endParaRPr lang="en-US" sz="2800" dirty="0" smtClean="0"/>
          </a:p>
          <a:p>
            <a:pPr marL="365760" indent="-256032" fontAlgn="auto">
              <a:spcAft>
                <a:spcPts val="0"/>
              </a:spcAft>
              <a:buFont typeface="Wingdings 3"/>
              <a:buChar char=""/>
              <a:defRPr/>
            </a:pPr>
            <a:r>
              <a:rPr lang="en-US" sz="2800" dirty="0"/>
              <a:t>Note whether the essential function requires performance under specific conditions or within a specific </a:t>
            </a:r>
            <a:r>
              <a:rPr lang="en-US" sz="2800" dirty="0" smtClean="0"/>
              <a:t>timeframe</a:t>
            </a:r>
          </a:p>
          <a:p>
            <a:pPr marL="365760" indent="-256032" fontAlgn="auto">
              <a:spcAft>
                <a:spcPts val="0"/>
              </a:spcAft>
              <a:buFont typeface="Wingdings 3"/>
              <a:buChar char=""/>
              <a:defRPr/>
            </a:pPr>
            <a:endParaRPr lang="en-US" sz="2800" dirty="0"/>
          </a:p>
          <a:p>
            <a:pPr marL="365760" indent="-256032" fontAlgn="auto">
              <a:spcAft>
                <a:spcPts val="0"/>
              </a:spcAft>
              <a:buFont typeface="Wingdings 3"/>
              <a:buChar char=""/>
              <a:defRPr/>
            </a:pPr>
            <a:r>
              <a:rPr lang="en-US" sz="2800" dirty="0" smtClean="0"/>
              <a:t>Where possible, include metrics that identify specific performance measures   and standards</a:t>
            </a:r>
          </a:p>
          <a:p>
            <a:pPr marL="365760" indent="-256032" fontAlgn="auto">
              <a:spcAft>
                <a:spcPts val="0"/>
              </a:spcAft>
              <a:buFont typeface="Wingdings 3"/>
              <a:buChar char=""/>
              <a:defRPr/>
            </a:pPr>
            <a:endParaRPr lang="en-US" sz="2800" dirty="0" smtClean="0"/>
          </a:p>
        </p:txBody>
      </p:sp>
      <p:sp>
        <p:nvSpPr>
          <p:cNvPr id="49155" name="Slide Number Placeholder 2"/>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01514DBB-F937-4F77-8693-E3968AC4B3C9}" type="slidenum">
              <a:rPr lang="en-US">
                <a:cs typeface="Arial" charset="0"/>
              </a:rPr>
              <a:pPr fontAlgn="base">
                <a:spcBef>
                  <a:spcPct val="0"/>
                </a:spcBef>
                <a:spcAft>
                  <a:spcPct val="0"/>
                </a:spcAft>
              </a:pPr>
              <a:t>20</a:t>
            </a:fld>
            <a:endParaRPr lang="en-US">
              <a:cs typeface="Arial" charset="0"/>
            </a:endParaRPr>
          </a:p>
        </p:txBody>
      </p:sp>
      <p:sp>
        <p:nvSpPr>
          <p:cNvPr id="4" name="Title 3"/>
          <p:cNvSpPr>
            <a:spLocks noGrp="1"/>
          </p:cNvSpPr>
          <p:nvPr>
            <p:ph type="title"/>
          </p:nvPr>
        </p:nvSpPr>
        <p:spPr/>
        <p:txBody>
          <a:bodyPr>
            <a:noAutofit/>
          </a:bodyPr>
          <a:lstStyle/>
          <a:p>
            <a:pPr fontAlgn="auto">
              <a:spcAft>
                <a:spcPts val="0"/>
              </a:spcAft>
              <a:defRPr/>
            </a:pPr>
            <a:r>
              <a:rPr lang="en-US" sz="3600" dirty="0">
                <a:solidFill>
                  <a:schemeClr val="tx1"/>
                </a:solidFill>
              </a:rPr>
              <a:t>Step One: </a:t>
            </a:r>
            <a:r>
              <a:rPr lang="en-US" sz="3600" i="1" dirty="0">
                <a:solidFill>
                  <a:schemeClr val="tx1"/>
                </a:solidFill>
              </a:rPr>
              <a:t>Identify </a:t>
            </a:r>
            <a:r>
              <a:rPr lang="en-US" sz="3600" i="1" dirty="0" smtClean="0">
                <a:solidFill>
                  <a:schemeClr val="tx1"/>
                </a:solidFill>
              </a:rPr>
              <a:t>essential function </a:t>
            </a:r>
            <a:br>
              <a:rPr lang="en-US" sz="3600" i="1" dirty="0" smtClean="0">
                <a:solidFill>
                  <a:schemeClr val="tx1"/>
                </a:solidFill>
              </a:rPr>
            </a:br>
            <a:r>
              <a:rPr lang="en-US" sz="3600" i="1" dirty="0">
                <a:solidFill>
                  <a:schemeClr val="tx1"/>
                </a:solidFill>
              </a:rPr>
              <a:t> </a:t>
            </a:r>
            <a:r>
              <a:rPr lang="en-US" sz="3600" i="1" dirty="0" smtClean="0">
                <a:solidFill>
                  <a:schemeClr val="tx1"/>
                </a:solidFill>
              </a:rPr>
              <a:t>             output</a:t>
            </a:r>
            <a:r>
              <a:rPr lang="en-US" sz="3600" dirty="0" smtClean="0">
                <a:solidFill>
                  <a:schemeClr val="tx1"/>
                </a:solidFill>
              </a:rPr>
              <a:t> </a:t>
            </a:r>
            <a:endParaRPr lang="en-US" sz="36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1" name="Picture 2" descr="F:\MEMA\LOGOS\MEMA Logo_high res_transparent.png"/>
          <p:cNvPicPr>
            <a:picLocks noChangeAspect="1" noChangeArrowheads="1"/>
          </p:cNvPicPr>
          <p:nvPr/>
        </p:nvPicPr>
        <p:blipFill>
          <a:blip r:embed="rId3"/>
          <a:srcRect/>
          <a:stretch>
            <a:fillRect/>
          </a:stretch>
        </p:blipFill>
        <p:spPr bwMode="auto">
          <a:xfrm>
            <a:off x="7315200" y="4953000"/>
            <a:ext cx="1828800" cy="1828800"/>
          </a:xfrm>
          <a:prstGeom prst="rect">
            <a:avLst/>
          </a:prstGeom>
          <a:noFill/>
          <a:ln w="9525">
            <a:noFill/>
            <a:miter lim="800000"/>
            <a:headEnd/>
            <a:tailEnd/>
          </a:ln>
        </p:spPr>
      </p:pic>
      <p:sp>
        <p:nvSpPr>
          <p:cNvPr id="51202" name="Content Placeholder 1"/>
          <p:cNvSpPr>
            <a:spLocks noGrp="1"/>
          </p:cNvSpPr>
          <p:nvPr>
            <p:ph idx="1"/>
          </p:nvPr>
        </p:nvSpPr>
        <p:spPr>
          <a:xfrm>
            <a:off x="457200" y="1481138"/>
            <a:ext cx="8229600" cy="4767262"/>
          </a:xfrm>
        </p:spPr>
        <p:txBody>
          <a:bodyPr/>
          <a:lstStyle/>
          <a:p>
            <a:r>
              <a:rPr lang="en-US" sz="2200" smtClean="0"/>
              <a:t>Includes information, guidance, and coordination regarding the input required to accomplish the output- from both internal and external partners </a:t>
            </a:r>
          </a:p>
          <a:p>
            <a:endParaRPr lang="en-US" sz="1800" smtClean="0"/>
          </a:p>
          <a:p>
            <a:r>
              <a:rPr lang="en-US" sz="2200" smtClean="0"/>
              <a:t>Input required at beginning of process? Or as the process proceeds?</a:t>
            </a:r>
          </a:p>
          <a:p>
            <a:endParaRPr lang="en-US" sz="1800" smtClean="0"/>
          </a:p>
          <a:p>
            <a:r>
              <a:rPr lang="en-US" sz="2200" smtClean="0"/>
              <a:t>Remember to address the requirements from </a:t>
            </a:r>
            <a:r>
              <a:rPr lang="en-US" sz="2200" i="1" smtClean="0"/>
              <a:t>other entities</a:t>
            </a:r>
            <a:r>
              <a:rPr lang="en-US" sz="2200" smtClean="0"/>
              <a:t> needed to accomplish each essential function </a:t>
            </a:r>
          </a:p>
          <a:p>
            <a:endParaRPr lang="en-US" sz="1800" smtClean="0"/>
          </a:p>
          <a:p>
            <a:r>
              <a:rPr lang="en-US" sz="2200" smtClean="0"/>
              <a:t>Identify the agency’s primary customers, suppliers, collaborators, &amp; other partners as required</a:t>
            </a:r>
          </a:p>
        </p:txBody>
      </p:sp>
      <p:sp>
        <p:nvSpPr>
          <p:cNvPr id="51203" name="Slide Number Placeholder 2"/>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84331729-A955-4557-9CFB-77DECA1DCDF2}" type="slidenum">
              <a:rPr lang="en-US">
                <a:cs typeface="Arial" charset="0"/>
              </a:rPr>
              <a:pPr fontAlgn="base">
                <a:spcBef>
                  <a:spcPct val="0"/>
                </a:spcBef>
                <a:spcAft>
                  <a:spcPct val="0"/>
                </a:spcAft>
              </a:pPr>
              <a:t>21</a:t>
            </a:fld>
            <a:endParaRPr lang="en-US">
              <a:cs typeface="Arial" charset="0"/>
            </a:endParaRPr>
          </a:p>
        </p:txBody>
      </p:sp>
      <p:sp>
        <p:nvSpPr>
          <p:cNvPr id="4" name="Title 3"/>
          <p:cNvSpPr>
            <a:spLocks noGrp="1"/>
          </p:cNvSpPr>
          <p:nvPr>
            <p:ph type="title"/>
          </p:nvPr>
        </p:nvSpPr>
        <p:spPr>
          <a:xfrm>
            <a:off x="457200" y="274638"/>
            <a:ext cx="8305800" cy="1143000"/>
          </a:xfrm>
        </p:spPr>
        <p:txBody>
          <a:bodyPr>
            <a:noAutofit/>
          </a:bodyPr>
          <a:lstStyle/>
          <a:p>
            <a:pPr fontAlgn="auto">
              <a:spcAft>
                <a:spcPts val="0"/>
              </a:spcAft>
              <a:defRPr/>
            </a:pPr>
            <a:r>
              <a:rPr lang="en-US" sz="3600" dirty="0">
                <a:solidFill>
                  <a:schemeClr val="tx1"/>
                </a:solidFill>
              </a:rPr>
              <a:t>Step </a:t>
            </a:r>
            <a:r>
              <a:rPr lang="en-US" sz="3600" dirty="0" smtClean="0">
                <a:solidFill>
                  <a:schemeClr val="tx1"/>
                </a:solidFill>
              </a:rPr>
              <a:t>Two: </a:t>
            </a:r>
            <a:r>
              <a:rPr lang="en-US" sz="3600" i="1" dirty="0" smtClean="0">
                <a:solidFill>
                  <a:schemeClr val="tx1"/>
                </a:solidFill>
              </a:rPr>
              <a:t>Identify input </a:t>
            </a:r>
            <a:br>
              <a:rPr lang="en-US" sz="3600" i="1" dirty="0" smtClean="0">
                <a:solidFill>
                  <a:schemeClr val="tx1"/>
                </a:solidFill>
              </a:rPr>
            </a:br>
            <a:r>
              <a:rPr lang="en-US" sz="3600" i="1" dirty="0">
                <a:solidFill>
                  <a:schemeClr val="tx1"/>
                </a:solidFill>
              </a:rPr>
              <a:t> </a:t>
            </a:r>
            <a:r>
              <a:rPr lang="en-US" sz="3600" i="1" dirty="0" smtClean="0">
                <a:solidFill>
                  <a:schemeClr val="tx1"/>
                </a:solidFill>
              </a:rPr>
              <a:t>              requirements</a:t>
            </a:r>
            <a:endParaRPr lang="en-US" sz="36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49" name="Picture 2" descr="F:\MEMA\LOGOS\MEMA Logo_high res_transparent.png"/>
          <p:cNvPicPr>
            <a:picLocks noChangeAspect="1" noChangeArrowheads="1"/>
          </p:cNvPicPr>
          <p:nvPr/>
        </p:nvPicPr>
        <p:blipFill>
          <a:blip r:embed="rId3"/>
          <a:srcRect/>
          <a:stretch>
            <a:fillRect/>
          </a:stretch>
        </p:blipFill>
        <p:spPr bwMode="auto">
          <a:xfrm>
            <a:off x="7315200" y="4953000"/>
            <a:ext cx="1828800" cy="1828800"/>
          </a:xfrm>
          <a:prstGeom prst="rect">
            <a:avLst/>
          </a:prstGeom>
          <a:noFill/>
          <a:ln w="9525">
            <a:noFill/>
            <a:miter lim="800000"/>
            <a:headEnd/>
            <a:tailEnd/>
          </a:ln>
        </p:spPr>
      </p:pic>
      <p:sp>
        <p:nvSpPr>
          <p:cNvPr id="2" name="Content Placeholder 1"/>
          <p:cNvSpPr>
            <a:spLocks noGrp="1"/>
          </p:cNvSpPr>
          <p:nvPr>
            <p:ph idx="1"/>
          </p:nvPr>
        </p:nvSpPr>
        <p:spPr>
          <a:xfrm>
            <a:off x="457200" y="1481138"/>
            <a:ext cx="8229600" cy="4691062"/>
          </a:xfrm>
        </p:spPr>
        <p:txBody>
          <a:bodyPr>
            <a:normAutofit lnSpcReduction="10000"/>
          </a:bodyPr>
          <a:lstStyle/>
          <a:p>
            <a:pPr marL="365760" indent="-256032" fontAlgn="auto">
              <a:spcAft>
                <a:spcPts val="0"/>
              </a:spcAft>
              <a:buFont typeface="Wingdings 3"/>
              <a:buChar char=""/>
              <a:defRPr/>
            </a:pPr>
            <a:r>
              <a:rPr lang="en-US" sz="2500" dirty="0" smtClean="0"/>
              <a:t>Some essential functions may require specific senior decision making </a:t>
            </a:r>
          </a:p>
          <a:p>
            <a:pPr marL="109728" indent="0" fontAlgn="auto">
              <a:spcAft>
                <a:spcPts val="0"/>
              </a:spcAft>
              <a:buNone/>
              <a:defRPr/>
            </a:pPr>
            <a:endParaRPr lang="en-US" sz="2500" dirty="0" smtClean="0"/>
          </a:p>
          <a:p>
            <a:pPr marL="365760" indent="-256032" fontAlgn="auto">
              <a:spcAft>
                <a:spcPts val="0"/>
              </a:spcAft>
              <a:buFont typeface="Wingdings 3"/>
              <a:buChar char=""/>
              <a:defRPr/>
            </a:pPr>
            <a:r>
              <a:rPr lang="en-US" sz="2500" dirty="0" smtClean="0"/>
              <a:t>Leadership includes most </a:t>
            </a:r>
            <a:r>
              <a:rPr lang="en-US" sz="2500" i="1" dirty="0" smtClean="0"/>
              <a:t>senior</a:t>
            </a:r>
            <a:r>
              <a:rPr lang="en-US" sz="2500" dirty="0" smtClean="0"/>
              <a:t> leaders (</a:t>
            </a:r>
            <a:r>
              <a:rPr lang="en-US" sz="2500" i="1" dirty="0" smtClean="0"/>
              <a:t>not</a:t>
            </a:r>
            <a:r>
              <a:rPr lang="en-US" sz="2500" dirty="0" smtClean="0"/>
              <a:t> mid-level and office managers)</a:t>
            </a:r>
          </a:p>
          <a:p>
            <a:pPr marL="109728" indent="0" fontAlgn="auto">
              <a:spcAft>
                <a:spcPts val="0"/>
              </a:spcAft>
              <a:buFont typeface="Wingdings 3"/>
              <a:buNone/>
              <a:defRPr/>
            </a:pPr>
            <a:endParaRPr lang="en-US" sz="2500" dirty="0" smtClean="0"/>
          </a:p>
          <a:p>
            <a:pPr marL="365760" indent="-256032" fontAlgn="auto">
              <a:spcAft>
                <a:spcPts val="0"/>
              </a:spcAft>
              <a:buFont typeface="Wingdings 3"/>
              <a:buChar char=""/>
              <a:defRPr/>
            </a:pPr>
            <a:r>
              <a:rPr lang="en-US" sz="2500" dirty="0" smtClean="0"/>
              <a:t>Indicate:</a:t>
            </a:r>
          </a:p>
          <a:p>
            <a:pPr marL="621792" lvl="1" fontAlgn="auto">
              <a:spcBef>
                <a:spcPts val="324"/>
              </a:spcBef>
              <a:spcAft>
                <a:spcPts val="0"/>
              </a:spcAft>
              <a:buFont typeface="Verdana"/>
              <a:buChar char="◦"/>
              <a:defRPr/>
            </a:pPr>
            <a:r>
              <a:rPr lang="en-US" dirty="0" smtClean="0"/>
              <a:t>Whether leadership involvement is required </a:t>
            </a:r>
          </a:p>
          <a:p>
            <a:pPr marL="621792" lvl="1" fontAlgn="auto">
              <a:spcBef>
                <a:spcPts val="324"/>
              </a:spcBef>
              <a:spcAft>
                <a:spcPts val="0"/>
              </a:spcAft>
              <a:buFont typeface="Verdana"/>
              <a:buChar char="◦"/>
              <a:defRPr/>
            </a:pPr>
            <a:r>
              <a:rPr lang="en-US" dirty="0" smtClean="0"/>
              <a:t>Whether the essential function can be performed remotely</a:t>
            </a:r>
          </a:p>
          <a:p>
            <a:pPr marL="621792" lvl="1" fontAlgn="auto">
              <a:spcBef>
                <a:spcPts val="324"/>
              </a:spcBef>
              <a:spcAft>
                <a:spcPts val="0"/>
              </a:spcAft>
              <a:buFont typeface="Verdana"/>
              <a:buChar char="◦"/>
              <a:defRPr/>
            </a:pPr>
            <a:r>
              <a:rPr lang="en-US" dirty="0" smtClean="0"/>
              <a:t>Whether leadership presence at a specific      location is necessary</a:t>
            </a:r>
          </a:p>
          <a:p>
            <a:pPr marL="365760" indent="-256032" fontAlgn="auto">
              <a:spcAft>
                <a:spcPts val="0"/>
              </a:spcAft>
              <a:buFont typeface="Wingdings 3"/>
              <a:buChar char=""/>
              <a:defRPr/>
            </a:pPr>
            <a:endParaRPr lang="en-US" dirty="0"/>
          </a:p>
        </p:txBody>
      </p:sp>
      <p:sp>
        <p:nvSpPr>
          <p:cNvPr id="53251" name="Slide Number Placeholder 2"/>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93F64894-73FD-4684-B707-56793DD2E37F}" type="slidenum">
              <a:rPr lang="en-US">
                <a:cs typeface="Arial" charset="0"/>
              </a:rPr>
              <a:pPr fontAlgn="base">
                <a:spcBef>
                  <a:spcPct val="0"/>
                </a:spcBef>
                <a:spcAft>
                  <a:spcPct val="0"/>
                </a:spcAft>
              </a:pPr>
              <a:t>22</a:t>
            </a:fld>
            <a:endParaRPr lang="en-US">
              <a:cs typeface="Arial" charset="0"/>
            </a:endParaRPr>
          </a:p>
        </p:txBody>
      </p:sp>
      <p:sp>
        <p:nvSpPr>
          <p:cNvPr id="4" name="Title 3"/>
          <p:cNvSpPr>
            <a:spLocks noGrp="1"/>
          </p:cNvSpPr>
          <p:nvPr>
            <p:ph type="title"/>
          </p:nvPr>
        </p:nvSpPr>
        <p:spPr/>
        <p:txBody>
          <a:bodyPr>
            <a:noAutofit/>
          </a:bodyPr>
          <a:lstStyle/>
          <a:p>
            <a:pPr fontAlgn="auto">
              <a:spcAft>
                <a:spcPts val="0"/>
              </a:spcAft>
              <a:defRPr/>
            </a:pPr>
            <a:r>
              <a:rPr lang="en-US" sz="3200" dirty="0">
                <a:solidFill>
                  <a:schemeClr val="tx1"/>
                </a:solidFill>
              </a:rPr>
              <a:t>Step </a:t>
            </a:r>
            <a:r>
              <a:rPr lang="en-US" sz="3200" dirty="0" smtClean="0">
                <a:solidFill>
                  <a:schemeClr val="tx1"/>
                </a:solidFill>
              </a:rPr>
              <a:t>Three: </a:t>
            </a:r>
            <a:r>
              <a:rPr lang="en-US" sz="3200" i="1" dirty="0">
                <a:solidFill>
                  <a:schemeClr val="tx1"/>
                </a:solidFill>
              </a:rPr>
              <a:t>Identify </a:t>
            </a:r>
            <a:r>
              <a:rPr lang="en-US" sz="3200" i="1" dirty="0" smtClean="0">
                <a:solidFill>
                  <a:schemeClr val="tx1"/>
                </a:solidFill>
              </a:rPr>
              <a:t>leadership who </a:t>
            </a:r>
            <a:br>
              <a:rPr lang="en-US" sz="3200" i="1" dirty="0" smtClean="0">
                <a:solidFill>
                  <a:schemeClr val="tx1"/>
                </a:solidFill>
              </a:rPr>
            </a:br>
            <a:r>
              <a:rPr lang="en-US" sz="3200" i="1" dirty="0">
                <a:solidFill>
                  <a:schemeClr val="tx1"/>
                </a:solidFill>
              </a:rPr>
              <a:t> </a:t>
            </a:r>
            <a:r>
              <a:rPr lang="en-US" sz="3200" i="1" dirty="0" smtClean="0">
                <a:solidFill>
                  <a:schemeClr val="tx1"/>
                </a:solidFill>
              </a:rPr>
              <a:t>                perform essential functions</a:t>
            </a:r>
            <a:endParaRPr lang="en-US" sz="32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7" name="Picture 2" descr="F:\MEMA\LOGOS\MEMA Logo_high res_transparent.png"/>
          <p:cNvPicPr>
            <a:picLocks noChangeAspect="1" noChangeArrowheads="1"/>
          </p:cNvPicPr>
          <p:nvPr/>
        </p:nvPicPr>
        <p:blipFill>
          <a:blip r:embed="rId3"/>
          <a:srcRect/>
          <a:stretch>
            <a:fillRect/>
          </a:stretch>
        </p:blipFill>
        <p:spPr bwMode="auto">
          <a:xfrm>
            <a:off x="7315200" y="4953000"/>
            <a:ext cx="1828800" cy="1828800"/>
          </a:xfrm>
          <a:prstGeom prst="rect">
            <a:avLst/>
          </a:prstGeom>
          <a:noFill/>
          <a:ln w="9525">
            <a:noFill/>
            <a:miter lim="800000"/>
            <a:headEnd/>
            <a:tailEnd/>
          </a:ln>
        </p:spPr>
      </p:pic>
      <p:sp>
        <p:nvSpPr>
          <p:cNvPr id="55298" name="Content Placeholder 1"/>
          <p:cNvSpPr>
            <a:spLocks noGrp="1"/>
          </p:cNvSpPr>
          <p:nvPr>
            <p:ph idx="1"/>
          </p:nvPr>
        </p:nvSpPr>
        <p:spPr>
          <a:xfrm>
            <a:off x="457200" y="1481138"/>
            <a:ext cx="8229600" cy="4843462"/>
          </a:xfrm>
        </p:spPr>
        <p:txBody>
          <a:bodyPr/>
          <a:lstStyle/>
          <a:p>
            <a:r>
              <a:rPr lang="en-US" sz="2400" smtClean="0"/>
              <a:t>List which types of skills and the number of staff required to perform an essential function </a:t>
            </a:r>
          </a:p>
          <a:p>
            <a:r>
              <a:rPr lang="en-US" sz="2400" smtClean="0"/>
              <a:t>Identify:</a:t>
            </a:r>
          </a:p>
          <a:p>
            <a:pPr lvl="1"/>
            <a:r>
              <a:rPr lang="en-US" sz="2100" smtClean="0"/>
              <a:t>Specific skill sets, expertise, and authorities required to support and perform essential functions</a:t>
            </a:r>
          </a:p>
          <a:p>
            <a:pPr lvl="1"/>
            <a:r>
              <a:rPr lang="en-US" sz="2100" smtClean="0"/>
              <a:t>Estimated staffing levels</a:t>
            </a:r>
          </a:p>
          <a:p>
            <a:pPr lvl="1"/>
            <a:r>
              <a:rPr lang="en-US" sz="2100" smtClean="0"/>
              <a:t>Specific capability requirements</a:t>
            </a:r>
          </a:p>
          <a:p>
            <a:pPr lvl="1"/>
            <a:r>
              <a:rPr lang="en-US" sz="2100" smtClean="0"/>
              <a:t>Number of shifts</a:t>
            </a:r>
          </a:p>
          <a:p>
            <a:pPr lvl="1"/>
            <a:r>
              <a:rPr lang="en-US" sz="2100" smtClean="0"/>
              <a:t>Method for accounting for personnel</a:t>
            </a:r>
          </a:p>
          <a:p>
            <a:pPr lvl="1"/>
            <a:r>
              <a:rPr lang="en-US" sz="2100" smtClean="0"/>
              <a:t>For agencies with multiple essential functions, identify personnel who may support more than one             essential function</a:t>
            </a:r>
          </a:p>
        </p:txBody>
      </p:sp>
      <p:sp>
        <p:nvSpPr>
          <p:cNvPr id="55299" name="Slide Number Placeholder 2"/>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1A8F08C3-332B-4593-99A2-435522F17FA6}" type="slidenum">
              <a:rPr lang="en-US">
                <a:cs typeface="Arial" charset="0"/>
              </a:rPr>
              <a:pPr fontAlgn="base">
                <a:spcBef>
                  <a:spcPct val="0"/>
                </a:spcBef>
                <a:spcAft>
                  <a:spcPct val="0"/>
                </a:spcAft>
              </a:pPr>
              <a:t>23</a:t>
            </a:fld>
            <a:endParaRPr lang="en-US">
              <a:cs typeface="Arial" charset="0"/>
            </a:endParaRPr>
          </a:p>
        </p:txBody>
      </p:sp>
      <p:sp>
        <p:nvSpPr>
          <p:cNvPr id="4" name="Title 3"/>
          <p:cNvSpPr>
            <a:spLocks noGrp="1"/>
          </p:cNvSpPr>
          <p:nvPr>
            <p:ph type="title"/>
          </p:nvPr>
        </p:nvSpPr>
        <p:spPr/>
        <p:txBody>
          <a:bodyPr>
            <a:noAutofit/>
          </a:bodyPr>
          <a:lstStyle/>
          <a:p>
            <a:pPr fontAlgn="auto">
              <a:spcAft>
                <a:spcPts val="0"/>
              </a:spcAft>
              <a:defRPr/>
            </a:pPr>
            <a:r>
              <a:rPr lang="en-US" sz="3600" dirty="0">
                <a:solidFill>
                  <a:schemeClr val="tx1"/>
                </a:solidFill>
              </a:rPr>
              <a:t>Step </a:t>
            </a:r>
            <a:r>
              <a:rPr lang="en-US" sz="3600" dirty="0" smtClean="0">
                <a:solidFill>
                  <a:schemeClr val="tx1"/>
                </a:solidFill>
              </a:rPr>
              <a:t>Four: </a:t>
            </a:r>
            <a:r>
              <a:rPr lang="en-US" sz="3600" i="1" dirty="0">
                <a:solidFill>
                  <a:schemeClr val="tx1"/>
                </a:solidFill>
              </a:rPr>
              <a:t>Identify </a:t>
            </a:r>
            <a:r>
              <a:rPr lang="en-US" sz="3600" i="1" dirty="0" smtClean="0">
                <a:solidFill>
                  <a:schemeClr val="tx1"/>
                </a:solidFill>
              </a:rPr>
              <a:t>performing/ </a:t>
            </a:r>
            <a:br>
              <a:rPr lang="en-US" sz="3600" i="1" dirty="0" smtClean="0">
                <a:solidFill>
                  <a:schemeClr val="tx1"/>
                </a:solidFill>
              </a:rPr>
            </a:br>
            <a:r>
              <a:rPr lang="en-US" sz="3600" i="1" dirty="0">
                <a:solidFill>
                  <a:schemeClr val="tx1"/>
                </a:solidFill>
              </a:rPr>
              <a:t> </a:t>
            </a:r>
            <a:r>
              <a:rPr lang="en-US" sz="3600" i="1" dirty="0" smtClean="0">
                <a:solidFill>
                  <a:schemeClr val="tx1"/>
                </a:solidFill>
              </a:rPr>
              <a:t>              supporting staff</a:t>
            </a:r>
            <a:endParaRPr lang="en-US" sz="36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5" name="Picture 2" descr="F:\MEMA\LOGOS\MEMA Logo_high res_transparent.png"/>
          <p:cNvPicPr>
            <a:picLocks noChangeAspect="1" noChangeArrowheads="1"/>
          </p:cNvPicPr>
          <p:nvPr/>
        </p:nvPicPr>
        <p:blipFill>
          <a:blip r:embed="rId3"/>
          <a:srcRect/>
          <a:stretch>
            <a:fillRect/>
          </a:stretch>
        </p:blipFill>
        <p:spPr bwMode="auto">
          <a:xfrm>
            <a:off x="7315200" y="4953000"/>
            <a:ext cx="1828800" cy="1828800"/>
          </a:xfrm>
          <a:prstGeom prst="rect">
            <a:avLst/>
          </a:prstGeom>
          <a:noFill/>
          <a:ln w="9525">
            <a:noFill/>
            <a:miter lim="800000"/>
            <a:headEnd/>
            <a:tailEnd/>
          </a:ln>
        </p:spPr>
      </p:pic>
      <p:sp>
        <p:nvSpPr>
          <p:cNvPr id="57346" name="Content Placeholder 1"/>
          <p:cNvSpPr>
            <a:spLocks noGrp="1"/>
          </p:cNvSpPr>
          <p:nvPr>
            <p:ph idx="1"/>
          </p:nvPr>
        </p:nvSpPr>
        <p:spPr>
          <a:xfrm>
            <a:off x="457200" y="1481138"/>
            <a:ext cx="8229600" cy="5072062"/>
          </a:xfrm>
        </p:spPr>
        <p:txBody>
          <a:bodyPr/>
          <a:lstStyle/>
          <a:p>
            <a:pPr marL="365125" lvl="1" indent="-255588">
              <a:spcBef>
                <a:spcPts val="400"/>
              </a:spcBef>
              <a:buSzPct val="68000"/>
              <a:buFont typeface="Wingdings 3" pitchFamily="18" charset="2"/>
              <a:buChar char=""/>
            </a:pPr>
            <a:r>
              <a:rPr lang="en-US" sz="2400" smtClean="0"/>
              <a:t>Identify whether communications are for internal or external use &amp; the type of capability required (data, audio, video), including the level of secure communications/data management necessary </a:t>
            </a:r>
          </a:p>
          <a:p>
            <a:pPr marL="365125" lvl="1" indent="-255588">
              <a:spcBef>
                <a:spcPts val="400"/>
              </a:spcBef>
              <a:buSzPct val="68000"/>
              <a:buFont typeface="Wingdings 3" pitchFamily="18" charset="2"/>
              <a:buChar char=""/>
            </a:pPr>
            <a:endParaRPr lang="en-US" sz="2400" smtClean="0"/>
          </a:p>
          <a:p>
            <a:r>
              <a:rPr lang="en-US" sz="2400" smtClean="0"/>
              <a:t>Specify any unique/unusual communications requirements</a:t>
            </a:r>
          </a:p>
          <a:p>
            <a:endParaRPr lang="en-US" sz="2400" smtClean="0"/>
          </a:p>
          <a:p>
            <a:r>
              <a:rPr lang="en-US" sz="2400" smtClean="0"/>
              <a:t>Identify any specific or unique software and applications required to operate equipment</a:t>
            </a:r>
          </a:p>
          <a:p>
            <a:endParaRPr lang="en-US" sz="2600" smtClean="0"/>
          </a:p>
        </p:txBody>
      </p:sp>
      <p:sp>
        <p:nvSpPr>
          <p:cNvPr id="57347" name="Slide Number Placeholder 2"/>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FBBF11C6-9674-40EE-BB2A-E8ECD2D0A2E8}" type="slidenum">
              <a:rPr lang="en-US">
                <a:cs typeface="Arial" charset="0"/>
              </a:rPr>
              <a:pPr fontAlgn="base">
                <a:spcBef>
                  <a:spcPct val="0"/>
                </a:spcBef>
                <a:spcAft>
                  <a:spcPct val="0"/>
                </a:spcAft>
              </a:pPr>
              <a:t>24</a:t>
            </a:fld>
            <a:endParaRPr lang="en-US">
              <a:cs typeface="Arial" charset="0"/>
            </a:endParaRPr>
          </a:p>
        </p:txBody>
      </p:sp>
      <p:sp>
        <p:nvSpPr>
          <p:cNvPr id="4" name="Title 3"/>
          <p:cNvSpPr>
            <a:spLocks noGrp="1"/>
          </p:cNvSpPr>
          <p:nvPr>
            <p:ph type="title"/>
          </p:nvPr>
        </p:nvSpPr>
        <p:spPr/>
        <p:txBody>
          <a:bodyPr>
            <a:noAutofit/>
          </a:bodyPr>
          <a:lstStyle/>
          <a:p>
            <a:pPr fontAlgn="auto">
              <a:spcAft>
                <a:spcPts val="0"/>
              </a:spcAft>
              <a:defRPr/>
            </a:pPr>
            <a:r>
              <a:rPr lang="en-US" sz="3600" dirty="0">
                <a:solidFill>
                  <a:schemeClr val="tx1"/>
                </a:solidFill>
              </a:rPr>
              <a:t>Step </a:t>
            </a:r>
            <a:r>
              <a:rPr lang="en-US" sz="3600" dirty="0" smtClean="0">
                <a:solidFill>
                  <a:schemeClr val="tx1"/>
                </a:solidFill>
              </a:rPr>
              <a:t>Five: </a:t>
            </a:r>
            <a:r>
              <a:rPr lang="en-US" sz="3600" i="1" dirty="0">
                <a:solidFill>
                  <a:schemeClr val="tx1"/>
                </a:solidFill>
              </a:rPr>
              <a:t>Identify </a:t>
            </a:r>
            <a:r>
              <a:rPr lang="en-US" sz="3600" i="1" dirty="0" smtClean="0">
                <a:solidFill>
                  <a:schemeClr val="tx1"/>
                </a:solidFill>
              </a:rPr>
              <a:t>communications </a:t>
            </a:r>
            <a:br>
              <a:rPr lang="en-US" sz="3600" i="1" dirty="0" smtClean="0">
                <a:solidFill>
                  <a:schemeClr val="tx1"/>
                </a:solidFill>
              </a:rPr>
            </a:br>
            <a:r>
              <a:rPr lang="en-US" sz="3600" i="1" dirty="0">
                <a:solidFill>
                  <a:schemeClr val="tx1"/>
                </a:solidFill>
              </a:rPr>
              <a:t> </a:t>
            </a:r>
            <a:r>
              <a:rPr lang="en-US" sz="3600" i="1" dirty="0" smtClean="0">
                <a:solidFill>
                  <a:schemeClr val="tx1"/>
                </a:solidFill>
              </a:rPr>
              <a:t>             and IT requirements</a:t>
            </a:r>
            <a:endParaRPr lang="en-US" sz="36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3" name="Picture 2" descr="F:\MEMA\LOGOS\MEMA Logo_high res_transparent.png"/>
          <p:cNvPicPr>
            <a:picLocks noChangeAspect="1" noChangeArrowheads="1"/>
          </p:cNvPicPr>
          <p:nvPr/>
        </p:nvPicPr>
        <p:blipFill>
          <a:blip r:embed="rId3"/>
          <a:srcRect/>
          <a:stretch>
            <a:fillRect/>
          </a:stretch>
        </p:blipFill>
        <p:spPr bwMode="auto">
          <a:xfrm>
            <a:off x="7315200" y="4953000"/>
            <a:ext cx="1828800" cy="1828800"/>
          </a:xfrm>
          <a:prstGeom prst="rect">
            <a:avLst/>
          </a:prstGeom>
          <a:noFill/>
          <a:ln w="9525">
            <a:noFill/>
            <a:miter lim="800000"/>
            <a:headEnd/>
            <a:tailEnd/>
          </a:ln>
        </p:spPr>
      </p:pic>
      <p:sp>
        <p:nvSpPr>
          <p:cNvPr id="59394" name="Content Placeholder 1"/>
          <p:cNvSpPr>
            <a:spLocks noGrp="1"/>
          </p:cNvSpPr>
          <p:nvPr>
            <p:ph idx="1"/>
          </p:nvPr>
        </p:nvSpPr>
        <p:spPr/>
        <p:txBody>
          <a:bodyPr/>
          <a:lstStyle/>
          <a:p>
            <a:r>
              <a:rPr lang="en-US" sz="2000" u="sng" dirty="0" smtClean="0"/>
              <a:t>Continuity facility</a:t>
            </a:r>
            <a:r>
              <a:rPr lang="en-US" sz="2000" dirty="0" smtClean="0"/>
              <a:t> – refers to both continuity &amp; devolution sites where essential functions are continued/resumed during an emergency</a:t>
            </a:r>
          </a:p>
          <a:p>
            <a:r>
              <a:rPr lang="en-US" sz="2000" u="sng" dirty="0" smtClean="0"/>
              <a:t>Alternate sites</a:t>
            </a:r>
            <a:r>
              <a:rPr lang="en-US" sz="2000" dirty="0" smtClean="0"/>
              <a:t> - locations, other than the primacy facility, used to carry out essential functions by relocating resources following COOP plan activation</a:t>
            </a:r>
          </a:p>
          <a:p>
            <a:endParaRPr lang="en-US" sz="2000" dirty="0" smtClean="0"/>
          </a:p>
          <a:p>
            <a:r>
              <a:rPr lang="en-US" sz="2000" dirty="0" smtClean="0"/>
              <a:t>Identify any specific facility capabilities required</a:t>
            </a:r>
          </a:p>
          <a:p>
            <a:pPr lvl="1"/>
            <a:r>
              <a:rPr lang="en-US" sz="1800" dirty="0" smtClean="0"/>
              <a:t>Indicate whether access to locations such as warehouses, storage, or manufacturing facilities is essential to performance of an essential function</a:t>
            </a:r>
          </a:p>
          <a:p>
            <a:r>
              <a:rPr lang="en-US" sz="2000" dirty="0" smtClean="0"/>
              <a:t>Determine whether support services such as lodging,      food, or medical support, are necessary</a:t>
            </a:r>
          </a:p>
        </p:txBody>
      </p:sp>
      <p:sp>
        <p:nvSpPr>
          <p:cNvPr id="59395" name="Slide Number Placeholder 2"/>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19BB9CFE-8FED-49AD-9411-D8AF24A020E2}" type="slidenum">
              <a:rPr lang="en-US">
                <a:cs typeface="Arial" charset="0"/>
              </a:rPr>
              <a:pPr fontAlgn="base">
                <a:spcBef>
                  <a:spcPct val="0"/>
                </a:spcBef>
                <a:spcAft>
                  <a:spcPct val="0"/>
                </a:spcAft>
              </a:pPr>
              <a:t>25</a:t>
            </a:fld>
            <a:endParaRPr lang="en-US">
              <a:cs typeface="Arial" charset="0"/>
            </a:endParaRPr>
          </a:p>
        </p:txBody>
      </p:sp>
      <p:sp>
        <p:nvSpPr>
          <p:cNvPr id="4" name="Title 3"/>
          <p:cNvSpPr>
            <a:spLocks noGrp="1"/>
          </p:cNvSpPr>
          <p:nvPr>
            <p:ph type="title"/>
          </p:nvPr>
        </p:nvSpPr>
        <p:spPr/>
        <p:txBody>
          <a:bodyPr>
            <a:noAutofit/>
          </a:bodyPr>
          <a:lstStyle/>
          <a:p>
            <a:pPr fontAlgn="auto">
              <a:spcAft>
                <a:spcPts val="0"/>
              </a:spcAft>
              <a:defRPr/>
            </a:pPr>
            <a:r>
              <a:rPr lang="en-US" sz="3600" dirty="0">
                <a:solidFill>
                  <a:schemeClr val="tx1"/>
                </a:solidFill>
              </a:rPr>
              <a:t>Step </a:t>
            </a:r>
            <a:r>
              <a:rPr lang="en-US" sz="3600" dirty="0" smtClean="0">
                <a:solidFill>
                  <a:schemeClr val="tx1"/>
                </a:solidFill>
              </a:rPr>
              <a:t>Six: </a:t>
            </a:r>
            <a:r>
              <a:rPr lang="en-US" sz="3600" i="1" dirty="0">
                <a:solidFill>
                  <a:schemeClr val="tx1"/>
                </a:solidFill>
              </a:rPr>
              <a:t>Identify </a:t>
            </a:r>
            <a:r>
              <a:rPr lang="en-US" sz="3600" i="1" dirty="0" smtClean="0">
                <a:solidFill>
                  <a:schemeClr val="tx1"/>
                </a:solidFill>
              </a:rPr>
              <a:t>continuity facility </a:t>
            </a:r>
            <a:br>
              <a:rPr lang="en-US" sz="3600" i="1" dirty="0" smtClean="0">
                <a:solidFill>
                  <a:schemeClr val="tx1"/>
                </a:solidFill>
              </a:rPr>
            </a:br>
            <a:r>
              <a:rPr lang="en-US" sz="3600" i="1" dirty="0">
                <a:solidFill>
                  <a:schemeClr val="tx1"/>
                </a:solidFill>
              </a:rPr>
              <a:t> </a:t>
            </a:r>
            <a:r>
              <a:rPr lang="en-US" sz="3600" i="1" dirty="0" smtClean="0">
                <a:solidFill>
                  <a:schemeClr val="tx1"/>
                </a:solidFill>
              </a:rPr>
              <a:t>            requirements</a:t>
            </a:r>
            <a:endParaRPr lang="en-US" sz="36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1" name="Picture 2" descr="F:\MEMA\LOGOS\MEMA Logo_high res_transparent.png"/>
          <p:cNvPicPr>
            <a:picLocks noChangeAspect="1" noChangeArrowheads="1"/>
          </p:cNvPicPr>
          <p:nvPr/>
        </p:nvPicPr>
        <p:blipFill>
          <a:blip r:embed="rId3"/>
          <a:srcRect/>
          <a:stretch>
            <a:fillRect/>
          </a:stretch>
        </p:blipFill>
        <p:spPr bwMode="auto">
          <a:xfrm>
            <a:off x="7315200" y="4953000"/>
            <a:ext cx="1828800" cy="1828800"/>
          </a:xfrm>
          <a:prstGeom prst="rect">
            <a:avLst/>
          </a:prstGeom>
          <a:noFill/>
          <a:ln w="9525">
            <a:noFill/>
            <a:miter lim="800000"/>
            <a:headEnd/>
            <a:tailEnd/>
          </a:ln>
        </p:spPr>
      </p:pic>
      <p:sp>
        <p:nvSpPr>
          <p:cNvPr id="61442" name="Content Placeholder 1"/>
          <p:cNvSpPr>
            <a:spLocks noGrp="1"/>
          </p:cNvSpPr>
          <p:nvPr>
            <p:ph idx="1"/>
          </p:nvPr>
        </p:nvSpPr>
        <p:spPr>
          <a:xfrm>
            <a:off x="457200" y="1481138"/>
            <a:ext cx="8229600" cy="4767262"/>
          </a:xfrm>
        </p:spPr>
        <p:txBody>
          <a:bodyPr/>
          <a:lstStyle/>
          <a:p>
            <a:r>
              <a:rPr lang="en-US" sz="1800" dirty="0" smtClean="0"/>
              <a:t>Identify any requirements/resources needed to perform essential functions, supporting functions, and capabilities that were not already accounted for in the BPA process</a:t>
            </a:r>
          </a:p>
          <a:p>
            <a:endParaRPr lang="en-US" sz="1800" dirty="0" smtClean="0"/>
          </a:p>
          <a:p>
            <a:r>
              <a:rPr lang="en-US" sz="1800" dirty="0" smtClean="0"/>
              <a:t>Ensure agency has the capability to obtain, purchase, and reallocate resources needed during emergency to perform essential functions</a:t>
            </a:r>
          </a:p>
          <a:p>
            <a:endParaRPr lang="en-US" sz="1800" dirty="0" smtClean="0"/>
          </a:p>
          <a:p>
            <a:r>
              <a:rPr lang="en-US" sz="1800" dirty="0" smtClean="0"/>
              <a:t>Note funding sources to sustain continuity capability throughout emergency</a:t>
            </a:r>
          </a:p>
          <a:p>
            <a:endParaRPr lang="en-US" sz="1800" dirty="0" smtClean="0"/>
          </a:p>
          <a:p>
            <a:r>
              <a:rPr lang="en-US" sz="1800" dirty="0" smtClean="0"/>
              <a:t>Input from subject matter experts is essential to ensure all required resources and budget requirements are identified</a:t>
            </a:r>
          </a:p>
        </p:txBody>
      </p:sp>
      <p:sp>
        <p:nvSpPr>
          <p:cNvPr id="61443" name="Slide Number Placeholder 2"/>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34BD4CD4-D5CD-4BC1-A7B3-CDE006331D23}" type="slidenum">
              <a:rPr lang="en-US">
                <a:cs typeface="Arial" charset="0"/>
              </a:rPr>
              <a:pPr fontAlgn="base">
                <a:spcBef>
                  <a:spcPct val="0"/>
                </a:spcBef>
                <a:spcAft>
                  <a:spcPct val="0"/>
                </a:spcAft>
              </a:pPr>
              <a:t>26</a:t>
            </a:fld>
            <a:endParaRPr lang="en-US">
              <a:cs typeface="Arial" charset="0"/>
            </a:endParaRPr>
          </a:p>
        </p:txBody>
      </p:sp>
      <p:sp>
        <p:nvSpPr>
          <p:cNvPr id="4" name="Title 3"/>
          <p:cNvSpPr>
            <a:spLocks noGrp="1"/>
          </p:cNvSpPr>
          <p:nvPr>
            <p:ph type="title"/>
          </p:nvPr>
        </p:nvSpPr>
        <p:spPr/>
        <p:txBody>
          <a:bodyPr>
            <a:noAutofit/>
          </a:bodyPr>
          <a:lstStyle/>
          <a:p>
            <a:pPr fontAlgn="auto">
              <a:spcAft>
                <a:spcPts val="0"/>
              </a:spcAft>
              <a:defRPr/>
            </a:pPr>
            <a:r>
              <a:rPr lang="en-US" sz="3600" dirty="0">
                <a:solidFill>
                  <a:schemeClr val="tx1"/>
                </a:solidFill>
              </a:rPr>
              <a:t>Step </a:t>
            </a:r>
            <a:r>
              <a:rPr lang="en-US" sz="3600" dirty="0" smtClean="0">
                <a:solidFill>
                  <a:schemeClr val="tx1"/>
                </a:solidFill>
              </a:rPr>
              <a:t>Seven: </a:t>
            </a:r>
            <a:r>
              <a:rPr lang="en-US" sz="3600" i="1" dirty="0" smtClean="0">
                <a:solidFill>
                  <a:schemeClr val="tx1"/>
                </a:solidFill>
              </a:rPr>
              <a:t>Identify resources and </a:t>
            </a:r>
            <a:br>
              <a:rPr lang="en-US" sz="3600" i="1" dirty="0" smtClean="0">
                <a:solidFill>
                  <a:schemeClr val="tx1"/>
                </a:solidFill>
              </a:rPr>
            </a:br>
            <a:r>
              <a:rPr lang="en-US" sz="3600" i="1" dirty="0">
                <a:solidFill>
                  <a:schemeClr val="tx1"/>
                </a:solidFill>
              </a:rPr>
              <a:t> </a:t>
            </a:r>
            <a:r>
              <a:rPr lang="en-US" sz="3600" i="1" dirty="0" smtClean="0">
                <a:solidFill>
                  <a:schemeClr val="tx1"/>
                </a:solidFill>
              </a:rPr>
              <a:t>                budgeting requirements</a:t>
            </a:r>
            <a:endParaRPr lang="en-US" sz="3600"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89" name="Picture 2" descr="F:\MEMA\LOGOS\MEMA Logo_high res_transparent.png"/>
          <p:cNvPicPr>
            <a:picLocks noChangeAspect="1" noChangeArrowheads="1"/>
          </p:cNvPicPr>
          <p:nvPr/>
        </p:nvPicPr>
        <p:blipFill>
          <a:blip r:embed="rId3"/>
          <a:srcRect/>
          <a:stretch>
            <a:fillRect/>
          </a:stretch>
        </p:blipFill>
        <p:spPr bwMode="auto">
          <a:xfrm>
            <a:off x="7315200" y="4953000"/>
            <a:ext cx="1828800" cy="1828800"/>
          </a:xfrm>
          <a:prstGeom prst="rect">
            <a:avLst/>
          </a:prstGeom>
          <a:noFill/>
          <a:ln w="9525">
            <a:noFill/>
            <a:miter lim="800000"/>
            <a:headEnd/>
            <a:tailEnd/>
          </a:ln>
        </p:spPr>
      </p:pic>
      <p:sp>
        <p:nvSpPr>
          <p:cNvPr id="2" name="Content Placeholder 1"/>
          <p:cNvSpPr>
            <a:spLocks noGrp="1"/>
          </p:cNvSpPr>
          <p:nvPr>
            <p:ph idx="1"/>
          </p:nvPr>
        </p:nvSpPr>
        <p:spPr/>
        <p:txBody>
          <a:bodyPr>
            <a:normAutofit lnSpcReduction="10000"/>
          </a:bodyPr>
          <a:lstStyle/>
          <a:p>
            <a:pPr marL="365760" indent="-256032" fontAlgn="auto">
              <a:spcAft>
                <a:spcPts val="0"/>
              </a:spcAft>
              <a:buFont typeface="Wingdings 3"/>
              <a:buChar char=""/>
              <a:defRPr/>
            </a:pPr>
            <a:r>
              <a:rPr lang="en-US" sz="2400" dirty="0" smtClean="0"/>
              <a:t>May include internal and external interdependencies with other organizations or agencies necessary to ensure the continued performance of essential functions</a:t>
            </a:r>
          </a:p>
          <a:p>
            <a:pPr marL="109728" indent="0" fontAlgn="auto">
              <a:spcAft>
                <a:spcPts val="0"/>
              </a:spcAft>
              <a:buFont typeface="Wingdings 3"/>
              <a:buNone/>
              <a:defRPr/>
            </a:pPr>
            <a:endParaRPr lang="en-US" sz="2400" dirty="0" smtClean="0"/>
          </a:p>
          <a:p>
            <a:pPr marL="365760" indent="-256032" fontAlgn="auto">
              <a:spcAft>
                <a:spcPts val="0"/>
              </a:spcAft>
              <a:buFont typeface="Wingdings 3"/>
              <a:buChar char=""/>
              <a:defRPr/>
            </a:pPr>
            <a:r>
              <a:rPr lang="en-US" sz="2400" dirty="0" smtClean="0"/>
              <a:t>Consider:</a:t>
            </a:r>
          </a:p>
          <a:p>
            <a:pPr marL="621792" lvl="1" fontAlgn="auto">
              <a:spcBef>
                <a:spcPts val="324"/>
              </a:spcBef>
              <a:spcAft>
                <a:spcPts val="0"/>
              </a:spcAft>
              <a:buFont typeface="Verdana"/>
              <a:buChar char="◦"/>
              <a:defRPr/>
            </a:pPr>
            <a:r>
              <a:rPr lang="en-US" dirty="0" smtClean="0"/>
              <a:t>Do the partners understand their input is necessary for another agency?</a:t>
            </a:r>
          </a:p>
          <a:p>
            <a:pPr marL="621792" lvl="1" fontAlgn="auto">
              <a:spcBef>
                <a:spcPts val="324"/>
              </a:spcBef>
              <a:spcAft>
                <a:spcPts val="0"/>
              </a:spcAft>
              <a:buFont typeface="Verdana"/>
              <a:buChar char="◦"/>
              <a:defRPr/>
            </a:pPr>
            <a:r>
              <a:rPr lang="en-US" dirty="0" smtClean="0"/>
              <a:t>Has that partner made plans to be able to provide that critical input during an emergency?</a:t>
            </a:r>
          </a:p>
          <a:p>
            <a:pPr marL="621792" lvl="1" fontAlgn="auto">
              <a:spcBef>
                <a:spcPts val="324"/>
              </a:spcBef>
              <a:spcAft>
                <a:spcPts val="0"/>
              </a:spcAft>
              <a:buFont typeface="Verdana"/>
              <a:buChar char="◦"/>
              <a:defRPr/>
            </a:pPr>
            <a:r>
              <a:rPr lang="en-US" dirty="0" smtClean="0"/>
              <a:t>Is a Memorandum of Agreement necessary,         and if so, is one in place?</a:t>
            </a:r>
            <a:endParaRPr lang="en-US" dirty="0"/>
          </a:p>
        </p:txBody>
      </p:sp>
      <p:sp>
        <p:nvSpPr>
          <p:cNvPr id="63491" name="Slide Number Placeholder 2"/>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53F6E290-996B-43AE-8C6C-D8E9F63F6E47}" type="slidenum">
              <a:rPr lang="en-US">
                <a:cs typeface="Arial" charset="0"/>
              </a:rPr>
              <a:pPr fontAlgn="base">
                <a:spcBef>
                  <a:spcPct val="0"/>
                </a:spcBef>
                <a:spcAft>
                  <a:spcPct val="0"/>
                </a:spcAft>
              </a:pPr>
              <a:t>27</a:t>
            </a:fld>
            <a:endParaRPr lang="en-US">
              <a:cs typeface="Arial" charset="0"/>
            </a:endParaRPr>
          </a:p>
        </p:txBody>
      </p:sp>
      <p:sp>
        <p:nvSpPr>
          <p:cNvPr id="4" name="Title 3"/>
          <p:cNvSpPr>
            <a:spLocks noGrp="1"/>
          </p:cNvSpPr>
          <p:nvPr>
            <p:ph type="title"/>
          </p:nvPr>
        </p:nvSpPr>
        <p:spPr/>
        <p:txBody>
          <a:bodyPr>
            <a:noAutofit/>
          </a:bodyPr>
          <a:lstStyle/>
          <a:p>
            <a:pPr fontAlgn="auto">
              <a:spcAft>
                <a:spcPts val="0"/>
              </a:spcAft>
              <a:defRPr/>
            </a:pPr>
            <a:r>
              <a:rPr lang="en-US" sz="3600" dirty="0">
                <a:solidFill>
                  <a:schemeClr val="tx1"/>
                </a:solidFill>
              </a:rPr>
              <a:t>Step </a:t>
            </a:r>
            <a:r>
              <a:rPr lang="en-US" sz="3600" dirty="0" smtClean="0">
                <a:solidFill>
                  <a:schemeClr val="tx1"/>
                </a:solidFill>
              </a:rPr>
              <a:t>Eight: </a:t>
            </a:r>
            <a:r>
              <a:rPr lang="en-US" sz="3600" i="1" dirty="0">
                <a:solidFill>
                  <a:schemeClr val="tx1"/>
                </a:solidFill>
              </a:rPr>
              <a:t>Identify </a:t>
            </a:r>
            <a:r>
              <a:rPr lang="en-US" sz="3600" i="1" dirty="0" smtClean="0">
                <a:solidFill>
                  <a:schemeClr val="tx1"/>
                </a:solidFill>
              </a:rPr>
              <a:t>partners and </a:t>
            </a:r>
            <a:br>
              <a:rPr lang="en-US" sz="3600" i="1" dirty="0" smtClean="0">
                <a:solidFill>
                  <a:schemeClr val="tx1"/>
                </a:solidFill>
              </a:rPr>
            </a:br>
            <a:r>
              <a:rPr lang="en-US" sz="3600" i="1" dirty="0">
                <a:solidFill>
                  <a:schemeClr val="tx1"/>
                </a:solidFill>
              </a:rPr>
              <a:t> </a:t>
            </a:r>
            <a:r>
              <a:rPr lang="en-US" sz="3600" i="1" dirty="0" smtClean="0">
                <a:solidFill>
                  <a:schemeClr val="tx1"/>
                </a:solidFill>
              </a:rPr>
              <a:t>               interdependencies</a:t>
            </a:r>
            <a:endParaRPr lang="en-US" sz="36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7" name="Picture 2" descr="F:\MEMA\LOGOS\MEMA Logo_high res_transparent.png"/>
          <p:cNvPicPr>
            <a:picLocks noChangeAspect="1" noChangeArrowheads="1"/>
          </p:cNvPicPr>
          <p:nvPr/>
        </p:nvPicPr>
        <p:blipFill>
          <a:blip r:embed="rId3"/>
          <a:srcRect/>
          <a:stretch>
            <a:fillRect/>
          </a:stretch>
        </p:blipFill>
        <p:spPr bwMode="auto">
          <a:xfrm>
            <a:off x="7315200" y="4953000"/>
            <a:ext cx="1828800" cy="1828800"/>
          </a:xfrm>
          <a:prstGeom prst="rect">
            <a:avLst/>
          </a:prstGeom>
          <a:noFill/>
          <a:ln w="9525">
            <a:noFill/>
            <a:miter lim="800000"/>
            <a:headEnd/>
            <a:tailEnd/>
          </a:ln>
        </p:spPr>
      </p:pic>
      <p:sp>
        <p:nvSpPr>
          <p:cNvPr id="2" name="Content Placeholder 1"/>
          <p:cNvSpPr>
            <a:spLocks noGrp="1"/>
          </p:cNvSpPr>
          <p:nvPr>
            <p:ph idx="1"/>
          </p:nvPr>
        </p:nvSpPr>
        <p:spPr/>
        <p:txBody>
          <a:bodyPr>
            <a:normAutofit/>
          </a:bodyPr>
          <a:lstStyle/>
          <a:p>
            <a:pPr marL="365760" indent="-256032" fontAlgn="auto">
              <a:spcAft>
                <a:spcPts val="0"/>
              </a:spcAft>
              <a:buFont typeface="Wingdings 3"/>
              <a:buChar char=""/>
              <a:defRPr/>
            </a:pPr>
            <a:r>
              <a:rPr lang="en-US" sz="2600" dirty="0" smtClean="0"/>
              <a:t>After completing Steps 1-8, develop a diagram or description that outlines the process and combines all of the elements necessary to ensure essential function performance</a:t>
            </a:r>
          </a:p>
          <a:p>
            <a:pPr marL="109728" indent="0" fontAlgn="auto">
              <a:spcAft>
                <a:spcPts val="0"/>
              </a:spcAft>
              <a:buFont typeface="Wingdings 3"/>
              <a:buNone/>
              <a:defRPr/>
            </a:pPr>
            <a:endParaRPr lang="en-US" sz="2600" dirty="0" smtClean="0"/>
          </a:p>
          <a:p>
            <a:pPr marL="365760" indent="-256032" fontAlgn="auto">
              <a:spcAft>
                <a:spcPts val="0"/>
              </a:spcAft>
              <a:buFont typeface="Wingdings 3"/>
              <a:buChar char=""/>
              <a:defRPr/>
            </a:pPr>
            <a:r>
              <a:rPr lang="en-US" sz="2600" dirty="0" smtClean="0"/>
              <a:t>A detailed description of the procedures and process captures the specifics of how the essential function is performed</a:t>
            </a:r>
            <a:endParaRPr lang="en-US" sz="2600" dirty="0"/>
          </a:p>
        </p:txBody>
      </p:sp>
      <p:sp>
        <p:nvSpPr>
          <p:cNvPr id="65539" name="Slide Number Placeholder 2"/>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1D48E4AD-5EA1-4A61-8B0B-131F065FB24C}" type="slidenum">
              <a:rPr lang="en-US">
                <a:cs typeface="Arial" charset="0"/>
              </a:rPr>
              <a:pPr fontAlgn="base">
                <a:spcBef>
                  <a:spcPct val="0"/>
                </a:spcBef>
                <a:spcAft>
                  <a:spcPct val="0"/>
                </a:spcAft>
              </a:pPr>
              <a:t>28</a:t>
            </a:fld>
            <a:endParaRPr lang="en-US">
              <a:cs typeface="Arial" charset="0"/>
            </a:endParaRPr>
          </a:p>
        </p:txBody>
      </p:sp>
      <p:sp>
        <p:nvSpPr>
          <p:cNvPr id="4" name="Title 3"/>
          <p:cNvSpPr>
            <a:spLocks noGrp="1"/>
          </p:cNvSpPr>
          <p:nvPr>
            <p:ph type="title"/>
          </p:nvPr>
        </p:nvSpPr>
        <p:spPr/>
        <p:txBody>
          <a:bodyPr/>
          <a:lstStyle/>
          <a:p>
            <a:pPr fontAlgn="auto">
              <a:spcAft>
                <a:spcPts val="0"/>
              </a:spcAft>
              <a:defRPr/>
            </a:pPr>
            <a:r>
              <a:rPr lang="en-US" sz="3600" dirty="0">
                <a:solidFill>
                  <a:schemeClr val="tx1"/>
                </a:solidFill>
              </a:rPr>
              <a:t>Step </a:t>
            </a:r>
            <a:r>
              <a:rPr lang="en-US" sz="3600" dirty="0" smtClean="0">
                <a:solidFill>
                  <a:schemeClr val="tx1"/>
                </a:solidFill>
              </a:rPr>
              <a:t>Nine: </a:t>
            </a:r>
            <a:r>
              <a:rPr lang="en-US" sz="3600" i="1" dirty="0" smtClean="0">
                <a:solidFill>
                  <a:schemeClr val="tx1"/>
                </a:solidFill>
              </a:rPr>
              <a:t>Describe process flow</a:t>
            </a:r>
            <a:endParaRPr lang="en-US" sz="36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5" name="Picture 2" descr="F:\MEMA\LOGOS\MEMA Logo_high res_transparent.png"/>
          <p:cNvPicPr>
            <a:picLocks noChangeAspect="1" noChangeArrowheads="1"/>
          </p:cNvPicPr>
          <p:nvPr/>
        </p:nvPicPr>
        <p:blipFill>
          <a:blip r:embed="rId3"/>
          <a:srcRect/>
          <a:stretch>
            <a:fillRect/>
          </a:stretch>
        </p:blipFill>
        <p:spPr bwMode="auto">
          <a:xfrm>
            <a:off x="7315200" y="4953000"/>
            <a:ext cx="1828800" cy="1828800"/>
          </a:xfrm>
          <a:prstGeom prst="rect">
            <a:avLst/>
          </a:prstGeom>
          <a:noFill/>
          <a:ln w="9525">
            <a:noFill/>
            <a:miter lim="800000"/>
            <a:headEnd/>
            <a:tailEnd/>
          </a:ln>
        </p:spPr>
      </p:pic>
      <p:sp>
        <p:nvSpPr>
          <p:cNvPr id="67586" name="Content Placeholder 1"/>
          <p:cNvSpPr>
            <a:spLocks noGrp="1"/>
          </p:cNvSpPr>
          <p:nvPr>
            <p:ph idx="1"/>
          </p:nvPr>
        </p:nvSpPr>
        <p:spPr>
          <a:xfrm>
            <a:off x="457200" y="1481138"/>
            <a:ext cx="8229600" cy="4767262"/>
          </a:xfrm>
        </p:spPr>
        <p:txBody>
          <a:bodyPr/>
          <a:lstStyle/>
          <a:p>
            <a:r>
              <a:rPr lang="en-US" dirty="0" smtClean="0"/>
              <a:t>Must address the following questions for each essential function:</a:t>
            </a:r>
          </a:p>
          <a:p>
            <a:pPr lvl="1"/>
            <a:r>
              <a:rPr lang="en-US" sz="2100" dirty="0" smtClean="0"/>
              <a:t>What initiates performance?</a:t>
            </a:r>
          </a:p>
          <a:p>
            <a:pPr lvl="1"/>
            <a:r>
              <a:rPr lang="en-US" sz="2100" dirty="0" smtClean="0"/>
              <a:t>What inputs are required to perform?</a:t>
            </a:r>
          </a:p>
          <a:p>
            <a:pPr lvl="1"/>
            <a:r>
              <a:rPr lang="en-US" sz="2100" dirty="0" smtClean="0"/>
              <a:t>When are inputs needed and where do they come from?</a:t>
            </a:r>
          </a:p>
          <a:p>
            <a:pPr lvl="1"/>
            <a:r>
              <a:rPr lang="en-US" sz="2100" dirty="0" smtClean="0"/>
              <a:t>What people, facilities, resources, partners, and communications are required to support and perform?</a:t>
            </a:r>
          </a:p>
          <a:p>
            <a:pPr lvl="1"/>
            <a:r>
              <a:rPr lang="en-US" sz="2100" dirty="0" smtClean="0"/>
              <a:t>What processes are employed to perform?</a:t>
            </a:r>
          </a:p>
          <a:p>
            <a:pPr lvl="1"/>
            <a:r>
              <a:rPr lang="en-US" sz="2100" dirty="0" smtClean="0"/>
              <a:t>What are the outputs or desired outcomes?</a:t>
            </a:r>
          </a:p>
          <a:p>
            <a:pPr lvl="1"/>
            <a:r>
              <a:rPr lang="en-US" sz="2100" dirty="0" smtClean="0"/>
              <a:t>What aspect(s) could be supported through           telework or another remote arrangement?</a:t>
            </a:r>
          </a:p>
        </p:txBody>
      </p:sp>
      <p:sp>
        <p:nvSpPr>
          <p:cNvPr id="67587" name="Slide Number Placeholder 2"/>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01293B4E-9E9A-4BC5-A527-A177B984F820}" type="slidenum">
              <a:rPr lang="en-US">
                <a:cs typeface="Arial" charset="0"/>
              </a:rPr>
              <a:pPr fontAlgn="base">
                <a:spcBef>
                  <a:spcPct val="0"/>
                </a:spcBef>
                <a:spcAft>
                  <a:spcPct val="0"/>
                </a:spcAft>
              </a:pPr>
              <a:t>29</a:t>
            </a:fld>
            <a:endParaRPr lang="en-US">
              <a:cs typeface="Arial" charset="0"/>
            </a:endParaRPr>
          </a:p>
        </p:txBody>
      </p:sp>
      <p:sp>
        <p:nvSpPr>
          <p:cNvPr id="4" name="Title 3"/>
          <p:cNvSpPr>
            <a:spLocks noGrp="1"/>
          </p:cNvSpPr>
          <p:nvPr>
            <p:ph type="title"/>
          </p:nvPr>
        </p:nvSpPr>
        <p:spPr/>
        <p:txBody>
          <a:bodyPr>
            <a:noAutofit/>
          </a:bodyPr>
          <a:lstStyle/>
          <a:p>
            <a:pPr fontAlgn="auto">
              <a:spcAft>
                <a:spcPts val="0"/>
              </a:spcAft>
              <a:defRPr/>
            </a:pPr>
            <a:r>
              <a:rPr lang="en-US" sz="3600" dirty="0">
                <a:solidFill>
                  <a:schemeClr val="tx1"/>
                </a:solidFill>
              </a:rPr>
              <a:t>Step Nine: </a:t>
            </a:r>
            <a:r>
              <a:rPr lang="en-US" sz="3600" i="1" dirty="0">
                <a:solidFill>
                  <a:schemeClr val="tx1"/>
                </a:solidFill>
              </a:rPr>
              <a:t>Describe process </a:t>
            </a:r>
            <a:r>
              <a:rPr lang="en-US" sz="3600" i="1" dirty="0" smtClean="0">
                <a:solidFill>
                  <a:schemeClr val="tx1"/>
                </a:solidFill>
              </a:rPr>
              <a:t>flow  </a:t>
            </a:r>
            <a:br>
              <a:rPr lang="en-US" sz="3600" i="1" dirty="0" smtClean="0">
                <a:solidFill>
                  <a:schemeClr val="tx1"/>
                </a:solidFill>
              </a:rPr>
            </a:br>
            <a:r>
              <a:rPr lang="en-US" sz="3600" i="1" dirty="0">
                <a:solidFill>
                  <a:schemeClr val="tx1"/>
                </a:solidFill>
              </a:rPr>
              <a:t> </a:t>
            </a:r>
            <a:r>
              <a:rPr lang="en-US" sz="3600" i="1" dirty="0" smtClean="0">
                <a:solidFill>
                  <a:schemeClr val="tx1"/>
                </a:solidFill>
              </a:rPr>
              <a:t>                </a:t>
            </a:r>
            <a:r>
              <a:rPr lang="en-US" sz="3600" dirty="0" smtClean="0">
                <a:solidFill>
                  <a:schemeClr val="tx1"/>
                </a:solidFill>
              </a:rPr>
              <a:t>(cont’d)</a:t>
            </a:r>
            <a:endParaRPr lang="en-US" sz="36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2" descr="F:\MEMA\LOGOS\MEMA Logo_high res_transparent.png"/>
          <p:cNvPicPr>
            <a:picLocks noChangeAspect="1" noChangeArrowheads="1"/>
          </p:cNvPicPr>
          <p:nvPr/>
        </p:nvPicPr>
        <p:blipFill>
          <a:blip r:embed="rId3"/>
          <a:srcRect/>
          <a:stretch>
            <a:fillRect/>
          </a:stretch>
        </p:blipFill>
        <p:spPr bwMode="auto">
          <a:xfrm>
            <a:off x="7315200" y="4953000"/>
            <a:ext cx="1828800" cy="1828800"/>
          </a:xfrm>
          <a:prstGeom prst="rect">
            <a:avLst/>
          </a:prstGeom>
          <a:noFill/>
          <a:ln w="9525">
            <a:noFill/>
            <a:miter lim="800000"/>
            <a:headEnd/>
            <a:tailEnd/>
          </a:ln>
        </p:spPr>
      </p:pic>
      <p:sp>
        <p:nvSpPr>
          <p:cNvPr id="2" name="Content Placeholder 1"/>
          <p:cNvSpPr>
            <a:spLocks noGrp="1"/>
          </p:cNvSpPr>
          <p:nvPr>
            <p:ph idx="1"/>
          </p:nvPr>
        </p:nvSpPr>
        <p:spPr/>
        <p:txBody>
          <a:bodyPr>
            <a:normAutofit lnSpcReduction="10000"/>
          </a:bodyPr>
          <a:lstStyle/>
          <a:p>
            <a:pPr marL="365760" indent="-256032" fontAlgn="auto">
              <a:spcAft>
                <a:spcPts val="0"/>
              </a:spcAft>
              <a:buFont typeface="Wingdings 3"/>
              <a:buChar char=""/>
              <a:defRPr/>
            </a:pPr>
            <a:r>
              <a:rPr lang="en-US" dirty="0"/>
              <a:t>Session participants will remain </a:t>
            </a:r>
            <a:r>
              <a:rPr lang="en-US" dirty="0" smtClean="0"/>
              <a:t>muted</a:t>
            </a:r>
          </a:p>
          <a:p>
            <a:pPr marL="365760" indent="-256032" fontAlgn="auto">
              <a:spcAft>
                <a:spcPts val="0"/>
              </a:spcAft>
              <a:buFont typeface="Wingdings 3"/>
              <a:buChar char=""/>
              <a:defRPr/>
            </a:pPr>
            <a:endParaRPr lang="en-US" dirty="0"/>
          </a:p>
          <a:p>
            <a:pPr marL="365760" indent="-256032" fontAlgn="auto">
              <a:spcAft>
                <a:spcPts val="0"/>
              </a:spcAft>
              <a:buFont typeface="Wingdings 3"/>
              <a:buChar char=""/>
              <a:defRPr/>
            </a:pPr>
            <a:r>
              <a:rPr lang="en-US" dirty="0" smtClean="0"/>
              <a:t>Type questions in “Questions Pane” </a:t>
            </a:r>
          </a:p>
          <a:p>
            <a:pPr marL="109728" indent="0" fontAlgn="auto">
              <a:spcAft>
                <a:spcPts val="0"/>
              </a:spcAft>
              <a:buFont typeface="Wingdings 3"/>
              <a:buNone/>
              <a:defRPr/>
            </a:pPr>
            <a:endParaRPr lang="en-US" dirty="0" smtClean="0"/>
          </a:p>
          <a:p>
            <a:pPr marL="365760" indent="-256032" fontAlgn="auto">
              <a:spcAft>
                <a:spcPts val="0"/>
              </a:spcAft>
              <a:buFont typeface="Wingdings 3"/>
              <a:buChar char=""/>
              <a:defRPr/>
            </a:pPr>
            <a:r>
              <a:rPr lang="en-US" dirty="0" smtClean="0"/>
              <a:t>Feedback survey</a:t>
            </a:r>
          </a:p>
          <a:p>
            <a:pPr marL="365760" indent="-256032" fontAlgn="auto">
              <a:spcAft>
                <a:spcPts val="0"/>
              </a:spcAft>
              <a:buFont typeface="Wingdings 3"/>
              <a:buChar char=""/>
              <a:defRPr/>
            </a:pPr>
            <a:endParaRPr lang="en-US" dirty="0" smtClean="0"/>
          </a:p>
          <a:p>
            <a:pPr marL="365760" indent="-256032" fontAlgn="auto">
              <a:spcAft>
                <a:spcPts val="0"/>
              </a:spcAft>
              <a:buFont typeface="Wingdings 3"/>
              <a:buChar char=""/>
              <a:defRPr/>
            </a:pPr>
            <a:r>
              <a:rPr lang="en-US" dirty="0" smtClean="0"/>
              <a:t>Audio problems? http://bit.ly/AudioHelp</a:t>
            </a:r>
          </a:p>
          <a:p>
            <a:pPr marL="109728" indent="0" fontAlgn="auto">
              <a:spcAft>
                <a:spcPts val="0"/>
              </a:spcAft>
              <a:buFont typeface="Wingdings 3"/>
              <a:buNone/>
              <a:defRPr/>
            </a:pPr>
            <a:endParaRPr lang="en-US" dirty="0"/>
          </a:p>
          <a:p>
            <a:pPr marL="365760" indent="-256032" fontAlgn="auto">
              <a:spcAft>
                <a:spcPts val="0"/>
              </a:spcAft>
              <a:buFont typeface="Wingdings 3"/>
              <a:buChar char=""/>
              <a:defRPr/>
            </a:pPr>
            <a:r>
              <a:rPr lang="en-US" dirty="0" smtClean="0"/>
              <a:t>Recorded</a:t>
            </a:r>
            <a:r>
              <a:rPr lang="en-US" dirty="0"/>
              <a:t>, will be available over </a:t>
            </a:r>
            <a:r>
              <a:rPr lang="en-US" dirty="0" smtClean="0"/>
              <a:t>MEPP</a:t>
            </a:r>
            <a:r>
              <a:rPr lang="en-US" dirty="0"/>
              <a:t>  </a:t>
            </a:r>
            <a:r>
              <a:rPr lang="en-US" dirty="0" smtClean="0"/>
              <a:t> website</a:t>
            </a:r>
          </a:p>
        </p:txBody>
      </p:sp>
      <p:sp>
        <p:nvSpPr>
          <p:cNvPr id="16387" name="Slide Number Placeholder 2"/>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BBFC4BC6-F815-4BFB-B747-9A5F75A534D2}" type="slidenum">
              <a:rPr lang="en-US">
                <a:cs typeface="Arial" charset="0"/>
              </a:rPr>
              <a:pPr fontAlgn="base">
                <a:spcBef>
                  <a:spcPct val="0"/>
                </a:spcBef>
                <a:spcAft>
                  <a:spcPct val="0"/>
                </a:spcAft>
              </a:pPr>
              <a:t>3</a:t>
            </a:fld>
            <a:endParaRPr lang="en-US">
              <a:cs typeface="Arial" charset="0"/>
            </a:endParaRPr>
          </a:p>
        </p:txBody>
      </p:sp>
      <p:sp>
        <p:nvSpPr>
          <p:cNvPr id="4" name="Title 3"/>
          <p:cNvSpPr>
            <a:spLocks noGrp="1"/>
          </p:cNvSpPr>
          <p:nvPr>
            <p:ph type="title"/>
          </p:nvPr>
        </p:nvSpPr>
        <p:spPr/>
        <p:txBody>
          <a:bodyPr/>
          <a:lstStyle/>
          <a:p>
            <a:pPr fontAlgn="auto">
              <a:spcAft>
                <a:spcPts val="0"/>
              </a:spcAft>
              <a:defRPr/>
            </a:pPr>
            <a:r>
              <a:rPr lang="en-US" dirty="0" smtClean="0">
                <a:solidFill>
                  <a:schemeClr val="tx1"/>
                </a:solidFill>
              </a:rPr>
              <a:t>Webinar</a:t>
            </a:r>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52400"/>
            <a:ext cx="8229600" cy="1143000"/>
          </a:xfrm>
        </p:spPr>
        <p:txBody>
          <a:bodyPr/>
          <a:lstStyle/>
          <a:p>
            <a:pPr fontAlgn="auto">
              <a:lnSpc>
                <a:spcPct val="150000"/>
              </a:lnSpc>
              <a:spcAft>
                <a:spcPts val="0"/>
              </a:spcAft>
              <a:defRPr/>
            </a:pPr>
            <a:r>
              <a:rPr lang="en-US" sz="4400" dirty="0" smtClean="0">
                <a:solidFill>
                  <a:schemeClr val="tx1"/>
                </a:solidFill>
              </a:rPr>
              <a:t>Conclusion</a:t>
            </a:r>
            <a:endParaRPr lang="en-US" sz="4400" dirty="0">
              <a:solidFill>
                <a:schemeClr val="tx1"/>
              </a:solidFill>
            </a:endParaRPr>
          </a:p>
        </p:txBody>
      </p:sp>
      <p:pic>
        <p:nvPicPr>
          <p:cNvPr id="69634" name="Picture 2" descr="F:\MEMA\LOGOS\MEMA Logo_high res_transparent.png"/>
          <p:cNvPicPr>
            <a:picLocks noChangeAspect="1" noChangeArrowheads="1"/>
          </p:cNvPicPr>
          <p:nvPr/>
        </p:nvPicPr>
        <p:blipFill>
          <a:blip r:embed="rId3"/>
          <a:srcRect/>
          <a:stretch>
            <a:fillRect/>
          </a:stretch>
        </p:blipFill>
        <p:spPr bwMode="auto">
          <a:xfrm>
            <a:off x="7315200" y="4953000"/>
            <a:ext cx="1828800" cy="1828800"/>
          </a:xfrm>
          <a:prstGeom prst="rect">
            <a:avLst/>
          </a:prstGeom>
          <a:noFill/>
          <a:ln w="9525">
            <a:noFill/>
            <a:miter lim="800000"/>
            <a:headEnd/>
            <a:tailEnd/>
          </a:ln>
        </p:spPr>
      </p:pic>
      <p:sp>
        <p:nvSpPr>
          <p:cNvPr id="69635" name="Slide Number Placeholder 4"/>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17C25F94-32C1-4CCB-9B8C-115FF2090AC6}" type="slidenum">
              <a:rPr lang="en-US">
                <a:cs typeface="Arial" charset="0"/>
              </a:rPr>
              <a:pPr fontAlgn="base">
                <a:spcBef>
                  <a:spcPct val="0"/>
                </a:spcBef>
                <a:spcAft>
                  <a:spcPct val="0"/>
                </a:spcAft>
              </a:pPr>
              <a:t>30</a:t>
            </a:fld>
            <a:endParaRPr lang="en-US">
              <a:cs typeface="Arial" charset="0"/>
            </a:endParaRPr>
          </a:p>
        </p:txBody>
      </p:sp>
      <p:pic>
        <p:nvPicPr>
          <p:cNvPr id="69636" name="Picture 3"/>
          <p:cNvPicPr>
            <a:picLocks noChangeAspect="1" noChangeArrowheads="1"/>
          </p:cNvPicPr>
          <p:nvPr/>
        </p:nvPicPr>
        <p:blipFill>
          <a:blip r:embed="rId4"/>
          <a:srcRect/>
          <a:stretch>
            <a:fillRect/>
          </a:stretch>
        </p:blipFill>
        <p:spPr bwMode="auto">
          <a:xfrm>
            <a:off x="5959475" y="4694238"/>
            <a:ext cx="1384300" cy="1219200"/>
          </a:xfrm>
          <a:prstGeom prst="rect">
            <a:avLst/>
          </a:prstGeom>
          <a:noFill/>
          <a:ln w="9525">
            <a:noFill/>
            <a:miter lim="800000"/>
            <a:headEnd/>
            <a:tailEnd/>
          </a:ln>
        </p:spPr>
      </p:pic>
      <p:pic>
        <p:nvPicPr>
          <p:cNvPr id="69637" name="Picture 3"/>
          <p:cNvPicPr>
            <a:picLocks noChangeAspect="1" noChangeArrowheads="1"/>
          </p:cNvPicPr>
          <p:nvPr/>
        </p:nvPicPr>
        <p:blipFill>
          <a:blip r:embed="rId4"/>
          <a:srcRect/>
          <a:stretch>
            <a:fillRect/>
          </a:stretch>
        </p:blipFill>
        <p:spPr bwMode="auto">
          <a:xfrm>
            <a:off x="6111875" y="4846638"/>
            <a:ext cx="1384300" cy="1219200"/>
          </a:xfrm>
          <a:prstGeom prst="rect">
            <a:avLst/>
          </a:prstGeom>
          <a:noFill/>
          <a:ln w="9525">
            <a:noFill/>
            <a:miter lim="800000"/>
            <a:headEnd/>
            <a:tailEnd/>
          </a:ln>
        </p:spPr>
      </p:pic>
      <p:pic>
        <p:nvPicPr>
          <p:cNvPr id="69638" name="Picture 3"/>
          <p:cNvPicPr>
            <a:picLocks noChangeAspect="1" noChangeArrowheads="1"/>
          </p:cNvPicPr>
          <p:nvPr/>
        </p:nvPicPr>
        <p:blipFill>
          <a:blip r:embed="rId5"/>
          <a:srcRect/>
          <a:stretch>
            <a:fillRect/>
          </a:stretch>
        </p:blipFill>
        <p:spPr bwMode="auto">
          <a:xfrm>
            <a:off x="6115050" y="4733925"/>
            <a:ext cx="1384300" cy="1219200"/>
          </a:xfrm>
          <a:prstGeom prst="rect">
            <a:avLst/>
          </a:prstGeom>
          <a:noFill/>
          <a:ln w="9525">
            <a:noFill/>
            <a:miter lim="800000"/>
            <a:headEnd/>
            <a:tailEnd/>
          </a:ln>
        </p:spPr>
      </p:pic>
      <p:sp>
        <p:nvSpPr>
          <p:cNvPr id="11" name="Content Placeholder 10"/>
          <p:cNvSpPr txBox="1">
            <a:spLocks noGrp="1"/>
          </p:cNvSpPr>
          <p:nvPr>
            <p:ph idx="1"/>
          </p:nvPr>
        </p:nvSpPr>
        <p:spPr>
          <a:xfrm>
            <a:off x="381000" y="1203325"/>
            <a:ext cx="8191500" cy="4765675"/>
          </a:xfrm>
        </p:spPr>
        <p:txBody>
          <a:bodyPr>
            <a:spAutoFit/>
          </a:bodyPr>
          <a:lstStyle/>
          <a:p>
            <a:pPr marL="109728" indent="0" fontAlgn="auto">
              <a:spcAft>
                <a:spcPts val="0"/>
              </a:spcAft>
              <a:buFont typeface="Wingdings 3"/>
              <a:buNone/>
              <a:defRPr/>
            </a:pPr>
            <a:endParaRPr lang="en-US" sz="1400" b="1" dirty="0" smtClean="0"/>
          </a:p>
          <a:p>
            <a:pPr marL="365760" indent="-256032" fontAlgn="auto">
              <a:spcAft>
                <a:spcPts val="0"/>
              </a:spcAft>
              <a:buFont typeface="Wingdings 3"/>
              <a:buChar char=""/>
              <a:defRPr/>
            </a:pPr>
            <a:r>
              <a:rPr lang="en-US" dirty="0" smtClean="0"/>
              <a:t>Identify &amp; prioritize essential functions </a:t>
            </a:r>
          </a:p>
          <a:p>
            <a:pPr marL="365760" indent="-256032" fontAlgn="auto">
              <a:spcAft>
                <a:spcPts val="0"/>
              </a:spcAft>
              <a:buFont typeface="Wingdings 3"/>
              <a:buChar char=""/>
              <a:defRPr/>
            </a:pPr>
            <a:r>
              <a:rPr lang="en-US" dirty="0" smtClean="0"/>
              <a:t>Conduct a Business Process Analysis (BPA) to determine how essential functions will be performed</a:t>
            </a:r>
          </a:p>
          <a:p>
            <a:pPr marL="365760" indent="-256032" fontAlgn="auto">
              <a:spcAft>
                <a:spcPts val="0"/>
              </a:spcAft>
              <a:buFont typeface="Wingdings 3"/>
              <a:buChar char=""/>
              <a:defRPr/>
            </a:pPr>
            <a:r>
              <a:rPr lang="en-US" dirty="0" smtClean="0"/>
              <a:t>Develop a diagram/description of how to ensure all identified essential functions are performed</a:t>
            </a:r>
          </a:p>
          <a:p>
            <a:pPr marL="365760" indent="-256032" fontAlgn="auto">
              <a:spcAft>
                <a:spcPts val="0"/>
              </a:spcAft>
              <a:buFont typeface="Wingdings 3"/>
              <a:buChar char=""/>
              <a:defRPr/>
            </a:pPr>
            <a:r>
              <a:rPr lang="en-US" dirty="0" smtClean="0"/>
              <a:t>Consult &amp; coordinate with internal &amp; external partners during the planning process </a:t>
            </a:r>
            <a:endParaRPr lang="en-US" dirty="0"/>
          </a:p>
          <a:p>
            <a:pPr marL="342900" indent="-342900" fontAlgn="auto">
              <a:lnSpc>
                <a:spcPct val="150000"/>
              </a:lnSpc>
              <a:spcAft>
                <a:spcPts val="0"/>
              </a:spcAft>
              <a:buFont typeface="Arial" pitchFamily="34" charset="0"/>
              <a:buChar char="•"/>
              <a:defRPr/>
            </a:pPr>
            <a:endParaRPr lang="en-US" sz="2000"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Content Placeholder 1"/>
          <p:cNvSpPr>
            <a:spLocks noGrp="1"/>
          </p:cNvSpPr>
          <p:nvPr>
            <p:ph idx="1"/>
          </p:nvPr>
        </p:nvSpPr>
        <p:spPr>
          <a:xfrm>
            <a:off x="2438400" y="2438400"/>
            <a:ext cx="4343400" cy="914400"/>
          </a:xfrm>
        </p:spPr>
        <p:txBody>
          <a:bodyPr/>
          <a:lstStyle/>
          <a:p>
            <a:pPr marL="109538" indent="0" algn="ctr">
              <a:buFont typeface="Wingdings 3" pitchFamily="18" charset="2"/>
              <a:buNone/>
            </a:pPr>
            <a:r>
              <a:rPr lang="en-US" sz="4800" smtClean="0">
                <a:solidFill>
                  <a:srgbClr val="000000"/>
                </a:solidFill>
              </a:rPr>
              <a:t>QUESTIONS?</a:t>
            </a:r>
            <a:endParaRPr lang="en-US" sz="4800" smtClean="0"/>
          </a:p>
        </p:txBody>
      </p:sp>
      <p:sp>
        <p:nvSpPr>
          <p:cNvPr id="70658" name="Slide Number Placeholder 2"/>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F0CD9A04-FDC0-4492-ACBC-A09E991AC32E}" type="slidenum">
              <a:rPr lang="en-US">
                <a:cs typeface="Arial" charset="0"/>
              </a:rPr>
              <a:pPr fontAlgn="base">
                <a:spcBef>
                  <a:spcPct val="0"/>
                </a:spcBef>
                <a:spcAft>
                  <a:spcPct val="0"/>
                </a:spcAft>
              </a:pPr>
              <a:t>31</a:t>
            </a:fld>
            <a:endParaRPr lang="en-US">
              <a:cs typeface="Arial" charset="0"/>
            </a:endParaRPr>
          </a:p>
        </p:txBody>
      </p:sp>
      <p:pic>
        <p:nvPicPr>
          <p:cNvPr id="70659" name="Picture 2" descr="F:\MEMA\LOGOS\MEMA Logo_high res_transparent.png"/>
          <p:cNvPicPr>
            <a:picLocks noChangeAspect="1" noChangeArrowheads="1"/>
          </p:cNvPicPr>
          <p:nvPr/>
        </p:nvPicPr>
        <p:blipFill>
          <a:blip r:embed="rId3"/>
          <a:srcRect/>
          <a:stretch>
            <a:fillRect/>
          </a:stretch>
        </p:blipFill>
        <p:spPr bwMode="auto">
          <a:xfrm>
            <a:off x="7315200" y="4953000"/>
            <a:ext cx="1828800" cy="1828800"/>
          </a:xfrm>
          <a:prstGeom prst="rect">
            <a:avLst/>
          </a:prstGeom>
          <a:noFill/>
          <a:ln w="9525">
            <a:noFill/>
            <a:miter lim="800000"/>
            <a:headEnd/>
            <a:tailEnd/>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52400"/>
            <a:ext cx="8229600" cy="1143000"/>
          </a:xfrm>
        </p:spPr>
        <p:txBody>
          <a:bodyPr/>
          <a:lstStyle/>
          <a:p>
            <a:pPr fontAlgn="auto">
              <a:lnSpc>
                <a:spcPct val="150000"/>
              </a:lnSpc>
              <a:spcAft>
                <a:spcPts val="0"/>
              </a:spcAft>
              <a:defRPr/>
            </a:pPr>
            <a:r>
              <a:rPr lang="en-US" sz="4400" dirty="0" smtClean="0">
                <a:solidFill>
                  <a:schemeClr val="tx1"/>
                </a:solidFill>
              </a:rPr>
              <a:t>Contact Information</a:t>
            </a:r>
            <a:endParaRPr lang="en-US" sz="4400" dirty="0">
              <a:solidFill>
                <a:schemeClr val="tx1"/>
              </a:solidFill>
            </a:endParaRPr>
          </a:p>
        </p:txBody>
      </p:sp>
      <p:pic>
        <p:nvPicPr>
          <p:cNvPr id="71682" name="Picture 2" descr="F:\MEMA\LOGOS\MEMA Logo_high res_transparent.png"/>
          <p:cNvPicPr>
            <a:picLocks noChangeAspect="1" noChangeArrowheads="1"/>
          </p:cNvPicPr>
          <p:nvPr/>
        </p:nvPicPr>
        <p:blipFill>
          <a:blip r:embed="rId3"/>
          <a:srcRect/>
          <a:stretch>
            <a:fillRect/>
          </a:stretch>
        </p:blipFill>
        <p:spPr bwMode="auto">
          <a:xfrm>
            <a:off x="7315200" y="4953000"/>
            <a:ext cx="1828800" cy="1828800"/>
          </a:xfrm>
          <a:prstGeom prst="rect">
            <a:avLst/>
          </a:prstGeom>
          <a:noFill/>
          <a:ln w="9525">
            <a:noFill/>
            <a:miter lim="800000"/>
            <a:headEnd/>
            <a:tailEnd/>
          </a:ln>
        </p:spPr>
      </p:pic>
      <p:sp>
        <p:nvSpPr>
          <p:cNvPr id="71683" name="Slide Number Placeholder 4"/>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39072D2D-6953-4D1A-9BB6-A4D3DCC3998D}" type="slidenum">
              <a:rPr lang="en-US">
                <a:cs typeface="Arial" charset="0"/>
              </a:rPr>
              <a:pPr fontAlgn="base">
                <a:spcBef>
                  <a:spcPct val="0"/>
                </a:spcBef>
                <a:spcAft>
                  <a:spcPct val="0"/>
                </a:spcAft>
              </a:pPr>
              <a:t>32</a:t>
            </a:fld>
            <a:endParaRPr lang="en-US">
              <a:cs typeface="Arial" charset="0"/>
            </a:endParaRPr>
          </a:p>
        </p:txBody>
      </p:sp>
      <p:pic>
        <p:nvPicPr>
          <p:cNvPr id="71684" name="Picture 3"/>
          <p:cNvPicPr>
            <a:picLocks noChangeAspect="1" noChangeArrowheads="1"/>
          </p:cNvPicPr>
          <p:nvPr/>
        </p:nvPicPr>
        <p:blipFill>
          <a:blip r:embed="rId4"/>
          <a:srcRect/>
          <a:stretch>
            <a:fillRect/>
          </a:stretch>
        </p:blipFill>
        <p:spPr bwMode="auto">
          <a:xfrm>
            <a:off x="5959475" y="4694238"/>
            <a:ext cx="1384300" cy="1219200"/>
          </a:xfrm>
          <a:prstGeom prst="rect">
            <a:avLst/>
          </a:prstGeom>
          <a:noFill/>
          <a:ln w="9525">
            <a:noFill/>
            <a:miter lim="800000"/>
            <a:headEnd/>
            <a:tailEnd/>
          </a:ln>
        </p:spPr>
      </p:pic>
      <p:pic>
        <p:nvPicPr>
          <p:cNvPr id="71685" name="Picture 3"/>
          <p:cNvPicPr>
            <a:picLocks noChangeAspect="1" noChangeArrowheads="1"/>
          </p:cNvPicPr>
          <p:nvPr/>
        </p:nvPicPr>
        <p:blipFill>
          <a:blip r:embed="rId4"/>
          <a:srcRect/>
          <a:stretch>
            <a:fillRect/>
          </a:stretch>
        </p:blipFill>
        <p:spPr bwMode="auto">
          <a:xfrm>
            <a:off x="6111875" y="4846638"/>
            <a:ext cx="1384300" cy="1219200"/>
          </a:xfrm>
          <a:prstGeom prst="rect">
            <a:avLst/>
          </a:prstGeom>
          <a:noFill/>
          <a:ln w="9525">
            <a:noFill/>
            <a:miter lim="800000"/>
            <a:headEnd/>
            <a:tailEnd/>
          </a:ln>
        </p:spPr>
      </p:pic>
      <p:pic>
        <p:nvPicPr>
          <p:cNvPr id="71686" name="Picture 3"/>
          <p:cNvPicPr>
            <a:picLocks noChangeAspect="1" noChangeArrowheads="1"/>
          </p:cNvPicPr>
          <p:nvPr/>
        </p:nvPicPr>
        <p:blipFill>
          <a:blip r:embed="rId5"/>
          <a:srcRect/>
          <a:stretch>
            <a:fillRect/>
          </a:stretch>
        </p:blipFill>
        <p:spPr bwMode="auto">
          <a:xfrm>
            <a:off x="6115050" y="4733925"/>
            <a:ext cx="1384300" cy="1219200"/>
          </a:xfrm>
          <a:prstGeom prst="rect">
            <a:avLst/>
          </a:prstGeom>
          <a:noFill/>
          <a:ln w="9525">
            <a:noFill/>
            <a:miter lim="800000"/>
            <a:headEnd/>
            <a:tailEnd/>
          </a:ln>
        </p:spPr>
      </p:pic>
      <p:sp>
        <p:nvSpPr>
          <p:cNvPr id="11" name="Content Placeholder 10"/>
          <p:cNvSpPr txBox="1">
            <a:spLocks noGrp="1"/>
          </p:cNvSpPr>
          <p:nvPr>
            <p:ph idx="1"/>
          </p:nvPr>
        </p:nvSpPr>
        <p:spPr>
          <a:xfrm>
            <a:off x="381000" y="1203325"/>
            <a:ext cx="8191500" cy="3667125"/>
          </a:xfrm>
        </p:spPr>
        <p:txBody>
          <a:bodyPr>
            <a:spAutoFit/>
          </a:bodyPr>
          <a:lstStyle/>
          <a:p>
            <a:pPr marL="109728" indent="0" fontAlgn="auto">
              <a:spcAft>
                <a:spcPts val="0"/>
              </a:spcAft>
              <a:buFont typeface="Wingdings 3"/>
              <a:buNone/>
              <a:defRPr/>
            </a:pPr>
            <a:endParaRPr lang="en-US" sz="1400" b="1" dirty="0" smtClean="0"/>
          </a:p>
          <a:p>
            <a:pPr marL="0" indent="0" algn="ctr" fontAlgn="auto">
              <a:spcAft>
                <a:spcPts val="0"/>
              </a:spcAft>
              <a:buFont typeface="Wingdings 3"/>
              <a:buNone/>
              <a:defRPr/>
            </a:pPr>
            <a:endParaRPr lang="en-US" altLang="en-US" sz="2400" dirty="0" smtClean="0">
              <a:ea typeface="ＭＳ Ｐゴシック" pitchFamily="34" charset="-128"/>
            </a:endParaRPr>
          </a:p>
          <a:p>
            <a:pPr marL="0" indent="0" algn="ctr" fontAlgn="auto">
              <a:spcAft>
                <a:spcPts val="0"/>
              </a:spcAft>
              <a:buFont typeface="Wingdings 3"/>
              <a:buNone/>
              <a:defRPr/>
            </a:pPr>
            <a:r>
              <a:rPr lang="en-US" altLang="en-US" dirty="0" smtClean="0">
                <a:ea typeface="ＭＳ Ｐゴシック" pitchFamily="34" charset="-128"/>
              </a:rPr>
              <a:t>Audrey </a:t>
            </a:r>
            <a:r>
              <a:rPr lang="en-US" altLang="en-US" dirty="0">
                <a:ea typeface="ＭＳ Ｐゴシック" pitchFamily="34" charset="-128"/>
              </a:rPr>
              <a:t>Cain -MEMA- </a:t>
            </a:r>
          </a:p>
          <a:p>
            <a:pPr marL="0" indent="0" algn="ctr" fontAlgn="auto">
              <a:spcAft>
                <a:spcPts val="0"/>
              </a:spcAft>
              <a:buFont typeface="Wingdings 3"/>
              <a:buNone/>
              <a:defRPr/>
            </a:pPr>
            <a:r>
              <a:rPr lang="en-US" altLang="en-US" dirty="0">
                <a:ea typeface="ＭＳ Ｐゴシック" pitchFamily="34" charset="-128"/>
              </a:rPr>
              <a:t>(</a:t>
            </a:r>
            <a:r>
              <a:rPr lang="en-US" altLang="en-US" dirty="0" err="1">
                <a:ea typeface="ＭＳ Ｐゴシック" pitchFamily="34" charset="-128"/>
              </a:rPr>
              <a:t>audrey.cain@maryland.gov</a:t>
            </a:r>
            <a:r>
              <a:rPr lang="en-US" altLang="en-US" dirty="0">
                <a:ea typeface="ＭＳ Ｐゴシック" pitchFamily="34" charset="-128"/>
              </a:rPr>
              <a:t>)</a:t>
            </a:r>
          </a:p>
          <a:p>
            <a:pPr marL="0" indent="0" algn="ctr" fontAlgn="auto">
              <a:spcAft>
                <a:spcPts val="0"/>
              </a:spcAft>
              <a:buFont typeface="Wingdings 3"/>
              <a:buNone/>
              <a:defRPr/>
            </a:pPr>
            <a:endParaRPr lang="en-US" altLang="en-US" dirty="0">
              <a:ea typeface="ＭＳ Ｐゴシック" pitchFamily="34" charset="-128"/>
            </a:endParaRPr>
          </a:p>
          <a:p>
            <a:pPr marL="0" indent="0" algn="ctr" fontAlgn="auto">
              <a:spcAft>
                <a:spcPts val="0"/>
              </a:spcAft>
              <a:buFont typeface="Wingdings 3"/>
              <a:buNone/>
              <a:defRPr/>
            </a:pPr>
            <a:r>
              <a:rPr lang="en-US" altLang="en-US" dirty="0">
                <a:ea typeface="ＭＳ Ｐゴシック" pitchFamily="34" charset="-128"/>
              </a:rPr>
              <a:t>Jane J. </a:t>
            </a:r>
            <a:r>
              <a:rPr lang="en-US" altLang="en-US" dirty="0" err="1">
                <a:ea typeface="ＭＳ Ｐゴシック" pitchFamily="34" charset="-128"/>
              </a:rPr>
              <a:t>Thursby</a:t>
            </a:r>
            <a:r>
              <a:rPr lang="en-US" altLang="en-US" dirty="0">
                <a:ea typeface="ＭＳ Ｐゴシック" pitchFamily="34" charset="-128"/>
              </a:rPr>
              <a:t> -MEMA- </a:t>
            </a:r>
            <a:endParaRPr lang="en-US" altLang="en-US" dirty="0" smtClean="0">
              <a:ea typeface="ＭＳ Ｐゴシック" pitchFamily="34" charset="-128"/>
            </a:endParaRPr>
          </a:p>
          <a:p>
            <a:pPr marL="0" indent="0" algn="ctr" fontAlgn="auto">
              <a:spcAft>
                <a:spcPts val="0"/>
              </a:spcAft>
              <a:buFont typeface="Wingdings 3"/>
              <a:buNone/>
              <a:defRPr/>
            </a:pPr>
            <a:r>
              <a:rPr lang="en-US" altLang="en-US" dirty="0" smtClean="0">
                <a:ea typeface="ＭＳ Ｐゴシック" pitchFamily="34" charset="-128"/>
              </a:rPr>
              <a:t>(</a:t>
            </a:r>
            <a:r>
              <a:rPr lang="en-US" altLang="en-US" dirty="0" err="1">
                <a:ea typeface="ＭＳ Ｐゴシック" pitchFamily="34" charset="-128"/>
              </a:rPr>
              <a:t>jane.thursby@maryland.gov</a:t>
            </a:r>
            <a:r>
              <a:rPr lang="en-US" altLang="en-US" dirty="0">
                <a:ea typeface="ＭＳ Ｐゴシック" pitchFamily="34" charset="-128"/>
              </a:rPr>
              <a:t>)</a:t>
            </a:r>
          </a:p>
          <a:p>
            <a:pPr marL="109728" indent="0" algn="ctr" fontAlgn="auto">
              <a:lnSpc>
                <a:spcPct val="150000"/>
              </a:lnSpc>
              <a:spcAft>
                <a:spcPts val="0"/>
              </a:spcAft>
              <a:buFont typeface="Wingdings 3"/>
              <a:buNone/>
              <a:defRPr/>
            </a:pPr>
            <a:endParaRPr lang="en-US" sz="2400" b="1"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Content Placeholder 1"/>
          <p:cNvSpPr>
            <a:spLocks noGrp="1"/>
          </p:cNvSpPr>
          <p:nvPr>
            <p:ph idx="1"/>
          </p:nvPr>
        </p:nvSpPr>
        <p:spPr/>
        <p:txBody>
          <a:bodyPr/>
          <a:lstStyle/>
          <a:p>
            <a:r>
              <a:rPr lang="en-US" smtClean="0"/>
              <a:t>Introductions</a:t>
            </a:r>
          </a:p>
          <a:p>
            <a:r>
              <a:rPr lang="en-US" smtClean="0"/>
              <a:t>Background &amp; Definitions</a:t>
            </a:r>
          </a:p>
          <a:p>
            <a:pPr lvl="1"/>
            <a:r>
              <a:rPr lang="en-US" smtClean="0"/>
              <a:t>Continuity of Operations Planning (“COOP”)</a:t>
            </a:r>
          </a:p>
          <a:p>
            <a:pPr lvl="1"/>
            <a:r>
              <a:rPr lang="en-US" smtClean="0"/>
              <a:t>Essential Functions</a:t>
            </a:r>
          </a:p>
          <a:p>
            <a:pPr lvl="1"/>
            <a:r>
              <a:rPr lang="en-US" smtClean="0"/>
              <a:t>Non-essential Functions</a:t>
            </a:r>
          </a:p>
          <a:p>
            <a:r>
              <a:rPr lang="en-US" smtClean="0"/>
              <a:t>Assessing Essential Functions</a:t>
            </a:r>
          </a:p>
          <a:p>
            <a:r>
              <a:rPr lang="en-US" smtClean="0"/>
              <a:t>Business Process Analysis Procedure (“BPA”)</a:t>
            </a:r>
          </a:p>
          <a:p>
            <a:r>
              <a:rPr lang="en-US" smtClean="0"/>
              <a:t>Conclusion</a:t>
            </a:r>
          </a:p>
          <a:p>
            <a:r>
              <a:rPr lang="en-US" smtClean="0"/>
              <a:t>Contact Information</a:t>
            </a:r>
          </a:p>
          <a:p>
            <a:endParaRPr lang="en-US" smtClean="0"/>
          </a:p>
        </p:txBody>
      </p:sp>
      <p:sp>
        <p:nvSpPr>
          <p:cNvPr id="18434" name="Slide Number Placeholder 2"/>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AD4DF500-D24A-4534-B4C6-EE2C1D2CDC08}" type="slidenum">
              <a:rPr lang="en-US">
                <a:cs typeface="Arial" charset="0"/>
              </a:rPr>
              <a:pPr fontAlgn="base">
                <a:spcBef>
                  <a:spcPct val="0"/>
                </a:spcBef>
                <a:spcAft>
                  <a:spcPct val="0"/>
                </a:spcAft>
              </a:pPr>
              <a:t>4</a:t>
            </a:fld>
            <a:endParaRPr lang="en-US">
              <a:cs typeface="Arial" charset="0"/>
            </a:endParaRPr>
          </a:p>
        </p:txBody>
      </p:sp>
      <p:sp>
        <p:nvSpPr>
          <p:cNvPr id="4" name="Title 3"/>
          <p:cNvSpPr>
            <a:spLocks noGrp="1"/>
          </p:cNvSpPr>
          <p:nvPr>
            <p:ph type="title"/>
          </p:nvPr>
        </p:nvSpPr>
        <p:spPr/>
        <p:txBody>
          <a:bodyPr/>
          <a:lstStyle/>
          <a:p>
            <a:pPr fontAlgn="auto">
              <a:spcAft>
                <a:spcPts val="0"/>
              </a:spcAft>
              <a:defRPr/>
            </a:pPr>
            <a:r>
              <a:rPr lang="en-US" dirty="0" smtClean="0">
                <a:solidFill>
                  <a:schemeClr val="tx1"/>
                </a:solidFill>
              </a:rPr>
              <a:t>Outline</a:t>
            </a:r>
            <a:endParaRPr lang="en-US" dirty="0"/>
          </a:p>
        </p:txBody>
      </p:sp>
      <p:pic>
        <p:nvPicPr>
          <p:cNvPr id="18436" name="Picture 2" descr="F:\MEMA\LOGOS\MEMA Logo_high res_transparent.png"/>
          <p:cNvPicPr>
            <a:picLocks noChangeAspect="1" noChangeArrowheads="1"/>
          </p:cNvPicPr>
          <p:nvPr/>
        </p:nvPicPr>
        <p:blipFill>
          <a:blip r:embed="rId3"/>
          <a:srcRect/>
          <a:stretch>
            <a:fillRect/>
          </a:stretch>
        </p:blipFill>
        <p:spPr bwMode="auto">
          <a:xfrm>
            <a:off x="7315200" y="4953000"/>
            <a:ext cx="1828800" cy="1828800"/>
          </a:xfrm>
          <a:prstGeom prst="rect">
            <a:avLst/>
          </a:prstGeom>
          <a:noFill/>
          <a:ln w="9525">
            <a:noFill/>
            <a:miter lim="800000"/>
            <a:headEnd/>
            <a:tailEnd/>
          </a:ln>
        </p:spPr>
      </p:pic>
      <p:sp>
        <p:nvSpPr>
          <p:cNvPr id="18437" name="Rectangle 5"/>
          <p:cNvSpPr>
            <a:spLocks noChangeArrowheads="1"/>
          </p:cNvSpPr>
          <p:nvPr/>
        </p:nvSpPr>
        <p:spPr bwMode="auto">
          <a:xfrm>
            <a:off x="3124200" y="5486400"/>
            <a:ext cx="4572000" cy="1077913"/>
          </a:xfrm>
          <a:prstGeom prst="rect">
            <a:avLst/>
          </a:prstGeom>
          <a:noFill/>
          <a:ln w="9525">
            <a:noFill/>
            <a:miter lim="800000"/>
            <a:headEnd/>
            <a:tailEnd/>
          </a:ln>
        </p:spPr>
        <p:txBody>
          <a:bodyPr>
            <a:spAutoFit/>
          </a:bodyPr>
          <a:lstStyle/>
          <a:p>
            <a:r>
              <a:rPr lang="en-US" sz="1600" dirty="0">
                <a:latin typeface="Lucida Sans Unicode" pitchFamily="34" charset="0"/>
              </a:rPr>
              <a:t>At this point in the presentation you should be able to hear the presenter speaking. Should you experience audio problems please visit </a:t>
            </a:r>
            <a:r>
              <a:rPr lang="en-US" sz="1600" u="sng" dirty="0">
                <a:latin typeface="Lucida Sans Unicode" pitchFamily="34" charset="0"/>
                <a:hlinkClick r:id="rId4"/>
              </a:rPr>
              <a:t>http://bit.ly/AudioHelp</a:t>
            </a:r>
            <a:endParaRPr lang="en-US" sz="1600" dirty="0">
              <a:latin typeface="Lucida Sans Unicode"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Picture 2" descr="F:\MEMA\LOGOS\MEMA Logo_high res_transparent.png"/>
          <p:cNvPicPr>
            <a:picLocks noChangeAspect="1" noChangeArrowheads="1"/>
          </p:cNvPicPr>
          <p:nvPr/>
        </p:nvPicPr>
        <p:blipFill>
          <a:blip r:embed="rId3"/>
          <a:srcRect/>
          <a:stretch>
            <a:fillRect/>
          </a:stretch>
        </p:blipFill>
        <p:spPr bwMode="auto">
          <a:xfrm>
            <a:off x="7315200" y="4953000"/>
            <a:ext cx="1828800" cy="1828800"/>
          </a:xfrm>
          <a:prstGeom prst="rect">
            <a:avLst/>
          </a:prstGeom>
          <a:noFill/>
          <a:ln w="9525">
            <a:noFill/>
            <a:miter lim="800000"/>
            <a:headEnd/>
            <a:tailEnd/>
          </a:ln>
        </p:spPr>
      </p:pic>
      <p:sp>
        <p:nvSpPr>
          <p:cNvPr id="2" name="Content Placeholder 1"/>
          <p:cNvSpPr>
            <a:spLocks noGrp="1"/>
          </p:cNvSpPr>
          <p:nvPr>
            <p:ph idx="1"/>
          </p:nvPr>
        </p:nvSpPr>
        <p:spPr/>
        <p:txBody>
          <a:bodyPr>
            <a:normAutofit/>
          </a:bodyPr>
          <a:lstStyle/>
          <a:p>
            <a:pPr marL="365760" indent="-256032" fontAlgn="auto">
              <a:spcAft>
                <a:spcPts val="0"/>
              </a:spcAft>
              <a:buFont typeface="Wingdings 3"/>
              <a:buChar char=""/>
              <a:defRPr/>
            </a:pPr>
            <a:r>
              <a:rPr lang="en-US" altLang="en-US" sz="2400" u="sng" dirty="0" smtClean="0"/>
              <a:t>Presenters</a:t>
            </a:r>
            <a:r>
              <a:rPr lang="en-US" altLang="en-US" sz="2400" dirty="0" smtClean="0"/>
              <a:t>:  </a:t>
            </a:r>
            <a:r>
              <a:rPr lang="en-US" altLang="en-US" sz="2200" dirty="0" smtClean="0"/>
              <a:t>Preeti Emrick &amp; Marissa Clark, </a:t>
            </a:r>
            <a:r>
              <a:rPr lang="en-US" altLang="en-US" sz="2200" dirty="0"/>
              <a:t>University of Maryland Center for Health and Homeland Security </a:t>
            </a:r>
            <a:endParaRPr lang="en-US" altLang="en-US" sz="2200" dirty="0" smtClean="0"/>
          </a:p>
          <a:p>
            <a:pPr marL="109728" indent="0" fontAlgn="auto">
              <a:spcAft>
                <a:spcPts val="0"/>
              </a:spcAft>
              <a:buFont typeface="Wingdings 3"/>
              <a:buNone/>
              <a:defRPr/>
            </a:pPr>
            <a:endParaRPr lang="en-US" altLang="en-US" sz="2200" dirty="0"/>
          </a:p>
          <a:p>
            <a:pPr marL="365760" indent="-256032" fontAlgn="auto">
              <a:spcAft>
                <a:spcPts val="0"/>
              </a:spcAft>
              <a:buFont typeface="Wingdings 3"/>
              <a:buChar char=""/>
              <a:defRPr/>
            </a:pPr>
            <a:r>
              <a:rPr lang="en-US" altLang="en-US" sz="2400" u="sng" dirty="0"/>
              <a:t>About CHHS</a:t>
            </a:r>
            <a:r>
              <a:rPr lang="en-US" altLang="en-US" dirty="0"/>
              <a:t>:  </a:t>
            </a:r>
          </a:p>
          <a:p>
            <a:pPr marL="621792" lvl="1" fontAlgn="auto">
              <a:spcBef>
                <a:spcPts val="324"/>
              </a:spcBef>
              <a:spcAft>
                <a:spcPts val="0"/>
              </a:spcAft>
              <a:buFont typeface="Verdana"/>
              <a:buChar char="◦"/>
              <a:defRPr/>
            </a:pPr>
            <a:r>
              <a:rPr lang="en-US" altLang="en-US" sz="2200" dirty="0" smtClean="0"/>
              <a:t>Created after 9/11 attacks</a:t>
            </a:r>
          </a:p>
          <a:p>
            <a:pPr marL="621792" lvl="1" fontAlgn="auto">
              <a:spcBef>
                <a:spcPts val="324"/>
              </a:spcBef>
              <a:spcAft>
                <a:spcPts val="0"/>
              </a:spcAft>
              <a:buFont typeface="Verdana"/>
              <a:buChar char="◦"/>
              <a:defRPr/>
            </a:pPr>
            <a:r>
              <a:rPr lang="en-US" altLang="en-US" sz="2200" dirty="0" smtClean="0"/>
              <a:t>To bolster UMB’s work related to homeland security</a:t>
            </a:r>
          </a:p>
          <a:p>
            <a:pPr marL="621792" lvl="1" fontAlgn="auto">
              <a:spcBef>
                <a:spcPts val="324"/>
              </a:spcBef>
              <a:spcAft>
                <a:spcPts val="0"/>
              </a:spcAft>
              <a:buFont typeface="Verdana"/>
              <a:buChar char="◦"/>
              <a:defRPr/>
            </a:pPr>
            <a:r>
              <a:rPr lang="en-US" altLang="en-US" sz="2200" dirty="0" smtClean="0"/>
              <a:t>Works with emergency managers and responders in the private sector &amp; all levels of government</a:t>
            </a:r>
          </a:p>
          <a:p>
            <a:pPr marL="621792" lvl="1" fontAlgn="auto">
              <a:spcBef>
                <a:spcPts val="324"/>
              </a:spcBef>
              <a:spcAft>
                <a:spcPts val="0"/>
              </a:spcAft>
              <a:buFont typeface="Verdana"/>
              <a:buChar char="◦"/>
              <a:defRPr/>
            </a:pPr>
            <a:r>
              <a:rPr lang="en-US" altLang="en-US" sz="2200" dirty="0" smtClean="0"/>
              <a:t>Develops plans, policies, &amp; strategies</a:t>
            </a:r>
            <a:endParaRPr lang="en-US" altLang="en-US" sz="2200" dirty="0"/>
          </a:p>
          <a:p>
            <a:pPr marL="621792" lvl="1" fontAlgn="auto">
              <a:spcBef>
                <a:spcPts val="324"/>
              </a:spcBef>
              <a:spcAft>
                <a:spcPts val="0"/>
              </a:spcAft>
              <a:buFont typeface="Verdana"/>
              <a:buChar char="◦"/>
              <a:defRPr/>
            </a:pPr>
            <a:r>
              <a:rPr lang="en-US" altLang="en-US" sz="2200" dirty="0" smtClean="0"/>
              <a:t>Enhance &amp; ensure </a:t>
            </a:r>
            <a:r>
              <a:rPr lang="en-US" altLang="en-US" sz="2200" dirty="0"/>
              <a:t>public safety during natural disasters or man-made </a:t>
            </a:r>
            <a:r>
              <a:rPr lang="en-US" altLang="en-US" sz="2200" dirty="0" smtClean="0"/>
              <a:t>catastrophes</a:t>
            </a:r>
            <a:endParaRPr lang="en-US" altLang="en-US" sz="2200" dirty="0"/>
          </a:p>
          <a:p>
            <a:pPr marL="365760" indent="-256032" fontAlgn="auto">
              <a:spcAft>
                <a:spcPts val="0"/>
              </a:spcAft>
              <a:buFont typeface="Wingdings 3"/>
              <a:buChar char=""/>
              <a:defRPr/>
            </a:pPr>
            <a:endParaRPr lang="en-US" dirty="0"/>
          </a:p>
        </p:txBody>
      </p:sp>
      <p:sp>
        <p:nvSpPr>
          <p:cNvPr id="19459" name="Slide Number Placeholder 2"/>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96B02429-82A9-4B0F-B2CE-B802C08BF431}" type="slidenum">
              <a:rPr lang="en-US">
                <a:cs typeface="Arial" charset="0"/>
              </a:rPr>
              <a:pPr fontAlgn="base">
                <a:spcBef>
                  <a:spcPct val="0"/>
                </a:spcBef>
                <a:spcAft>
                  <a:spcPct val="0"/>
                </a:spcAft>
              </a:pPr>
              <a:t>5</a:t>
            </a:fld>
            <a:endParaRPr lang="en-US">
              <a:cs typeface="Arial" charset="0"/>
            </a:endParaRPr>
          </a:p>
        </p:txBody>
      </p:sp>
      <p:sp>
        <p:nvSpPr>
          <p:cNvPr id="4" name="Title 3"/>
          <p:cNvSpPr>
            <a:spLocks noGrp="1"/>
          </p:cNvSpPr>
          <p:nvPr>
            <p:ph type="title"/>
          </p:nvPr>
        </p:nvSpPr>
        <p:spPr/>
        <p:txBody>
          <a:bodyPr/>
          <a:lstStyle/>
          <a:p>
            <a:pPr fontAlgn="auto">
              <a:spcAft>
                <a:spcPts val="0"/>
              </a:spcAft>
              <a:defRPr/>
            </a:pPr>
            <a:r>
              <a:rPr lang="en-US" dirty="0" smtClean="0">
                <a:solidFill>
                  <a:schemeClr val="tx1"/>
                </a:solidFill>
              </a:rPr>
              <a:t>Introductions</a:t>
            </a:r>
            <a:endParaRPr lang="en-US" dirty="0">
              <a:solidFill>
                <a:schemeClr val="tx1"/>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2" descr="F:\MEMA\LOGOS\MEMA Logo_high res_transparent.png"/>
          <p:cNvPicPr>
            <a:picLocks noChangeAspect="1" noChangeArrowheads="1"/>
          </p:cNvPicPr>
          <p:nvPr/>
        </p:nvPicPr>
        <p:blipFill>
          <a:blip r:embed="rId3"/>
          <a:srcRect/>
          <a:stretch>
            <a:fillRect/>
          </a:stretch>
        </p:blipFill>
        <p:spPr bwMode="auto">
          <a:xfrm>
            <a:off x="7315200" y="4953000"/>
            <a:ext cx="1828800" cy="1828800"/>
          </a:xfrm>
          <a:prstGeom prst="rect">
            <a:avLst/>
          </a:prstGeom>
          <a:noFill/>
          <a:ln w="9525">
            <a:noFill/>
            <a:miter lim="800000"/>
            <a:headEnd/>
            <a:tailEnd/>
          </a:ln>
        </p:spPr>
      </p:pic>
      <p:sp>
        <p:nvSpPr>
          <p:cNvPr id="2" name="Content Placeholder 1"/>
          <p:cNvSpPr>
            <a:spLocks noGrp="1"/>
          </p:cNvSpPr>
          <p:nvPr>
            <p:ph idx="1"/>
          </p:nvPr>
        </p:nvSpPr>
        <p:spPr/>
        <p:txBody>
          <a:bodyPr>
            <a:normAutofit/>
          </a:bodyPr>
          <a:lstStyle/>
          <a:p>
            <a:pPr marL="365760" indent="-256032" fontAlgn="auto">
              <a:spcAft>
                <a:spcPts val="0"/>
              </a:spcAft>
              <a:buFont typeface="Wingdings 3"/>
              <a:buChar char=""/>
              <a:defRPr/>
            </a:pPr>
            <a:r>
              <a:rPr lang="en-US" dirty="0"/>
              <a:t>A </a:t>
            </a:r>
            <a:r>
              <a:rPr lang="en-US" u="sng" dirty="0" smtClean="0"/>
              <a:t>COOP plan</a:t>
            </a:r>
            <a:r>
              <a:rPr lang="en-US" dirty="0" smtClean="0"/>
              <a:t> </a:t>
            </a:r>
            <a:r>
              <a:rPr lang="en-US" dirty="0"/>
              <a:t>assures an agency remains capable of continuing minimum essential functions across a wide range of potential </a:t>
            </a:r>
            <a:r>
              <a:rPr lang="en-US" dirty="0" smtClean="0"/>
              <a:t>emergencies</a:t>
            </a:r>
          </a:p>
          <a:p>
            <a:pPr marL="109728" indent="0" fontAlgn="auto">
              <a:spcAft>
                <a:spcPts val="0"/>
              </a:spcAft>
              <a:buNone/>
              <a:defRPr/>
            </a:pPr>
            <a:endParaRPr lang="en-US" dirty="0"/>
          </a:p>
          <a:p>
            <a:pPr marL="365760" indent="-256032" fontAlgn="auto">
              <a:spcAft>
                <a:spcPts val="0"/>
              </a:spcAft>
              <a:buFont typeface="Wingdings 3"/>
              <a:buChar char=""/>
              <a:defRPr/>
            </a:pPr>
            <a:r>
              <a:rPr lang="en-US" dirty="0" smtClean="0"/>
              <a:t>Must first </a:t>
            </a:r>
            <a:r>
              <a:rPr lang="en-US" i="1" dirty="0" smtClean="0"/>
              <a:t>identify</a:t>
            </a:r>
            <a:r>
              <a:rPr lang="en-US" dirty="0" smtClean="0"/>
              <a:t> and </a:t>
            </a:r>
            <a:r>
              <a:rPr lang="en-US" i="1" dirty="0" smtClean="0"/>
              <a:t>prioritize</a:t>
            </a:r>
            <a:r>
              <a:rPr lang="en-US" dirty="0" smtClean="0"/>
              <a:t> essential functions</a:t>
            </a:r>
          </a:p>
        </p:txBody>
      </p:sp>
      <p:sp>
        <p:nvSpPr>
          <p:cNvPr id="21507" name="Slide Number Placeholder 2"/>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C3E8B025-ECC2-4DD3-94EE-81C11765041E}" type="slidenum">
              <a:rPr lang="en-US">
                <a:cs typeface="Arial" charset="0"/>
              </a:rPr>
              <a:pPr fontAlgn="base">
                <a:spcBef>
                  <a:spcPct val="0"/>
                </a:spcBef>
                <a:spcAft>
                  <a:spcPct val="0"/>
                </a:spcAft>
              </a:pPr>
              <a:t>6</a:t>
            </a:fld>
            <a:endParaRPr lang="en-US">
              <a:cs typeface="Arial" charset="0"/>
            </a:endParaRPr>
          </a:p>
        </p:txBody>
      </p:sp>
      <p:sp>
        <p:nvSpPr>
          <p:cNvPr id="4" name="Title 3"/>
          <p:cNvSpPr>
            <a:spLocks noGrp="1"/>
          </p:cNvSpPr>
          <p:nvPr>
            <p:ph type="title"/>
          </p:nvPr>
        </p:nvSpPr>
        <p:spPr/>
        <p:txBody>
          <a:bodyPr>
            <a:normAutofit fontScale="90000"/>
          </a:bodyPr>
          <a:lstStyle/>
          <a:p>
            <a:pPr fontAlgn="auto">
              <a:spcAft>
                <a:spcPts val="0"/>
              </a:spcAft>
              <a:defRPr/>
            </a:pPr>
            <a:r>
              <a:rPr lang="en-US" sz="3500" dirty="0">
                <a:solidFill>
                  <a:schemeClr val="tx1"/>
                </a:solidFill>
              </a:rPr>
              <a:t>Continuity of Operations </a:t>
            </a:r>
            <a:r>
              <a:rPr lang="en-US" sz="3500" dirty="0" smtClean="0">
                <a:solidFill>
                  <a:schemeClr val="tx1"/>
                </a:solidFill>
              </a:rPr>
              <a:t>Planning </a:t>
            </a:r>
            <a:r>
              <a:rPr lang="en-US" sz="3500" dirty="0">
                <a:solidFill>
                  <a:schemeClr val="tx1"/>
                </a:solidFill>
              </a:rPr>
              <a:t>(</a:t>
            </a:r>
            <a:r>
              <a:rPr lang="en-US" sz="3500" dirty="0" smtClean="0">
                <a:solidFill>
                  <a:schemeClr val="tx1"/>
                </a:solidFill>
              </a:rPr>
              <a:t>COOP</a:t>
            </a:r>
            <a:r>
              <a:rPr lang="en-US" sz="3500" dirty="0">
                <a:solidFill>
                  <a:schemeClr val="tx1"/>
                </a:solidFill>
              </a:rPr>
              <a:t>)</a:t>
            </a:r>
            <a:endParaRPr lang="en-US" sz="35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Picture 2" descr="F:\MEMA\LOGOS\MEMA Logo_high res_transparent.png"/>
          <p:cNvPicPr>
            <a:picLocks noChangeAspect="1" noChangeArrowheads="1"/>
          </p:cNvPicPr>
          <p:nvPr/>
        </p:nvPicPr>
        <p:blipFill>
          <a:blip r:embed="rId3"/>
          <a:srcRect/>
          <a:stretch>
            <a:fillRect/>
          </a:stretch>
        </p:blipFill>
        <p:spPr bwMode="auto">
          <a:xfrm>
            <a:off x="7315200" y="4953000"/>
            <a:ext cx="1828800" cy="1828800"/>
          </a:xfrm>
          <a:prstGeom prst="rect">
            <a:avLst/>
          </a:prstGeom>
          <a:noFill/>
          <a:ln w="9525">
            <a:noFill/>
            <a:miter lim="800000"/>
            <a:headEnd/>
            <a:tailEnd/>
          </a:ln>
        </p:spPr>
      </p:pic>
      <p:graphicFrame>
        <p:nvGraphicFramePr>
          <p:cNvPr id="5" name="Content Placeholder 4"/>
          <p:cNvGraphicFramePr>
            <a:graphicFrameLocks noGrp="1"/>
          </p:cNvGraphicFramePr>
          <p:nvPr>
            <p:ph idx="1"/>
          </p:nvPr>
        </p:nvGraphicFramePr>
        <p:xfrm>
          <a:off x="457200" y="1371600"/>
          <a:ext cx="8229600" cy="3657600"/>
        </p:xfrm>
        <a:graphic>
          <a:graphicData uri="http://schemas.openxmlformats.org/drawingml/2006/table">
            <a:tbl>
              <a:tblPr firstRow="1" bandRow="1">
                <a:tableStyleId>{5C22544A-7EE6-4342-B048-85BDC9FD1C3A}</a:tableStyleId>
              </a:tblPr>
              <a:tblGrid>
                <a:gridCol w="4114800"/>
                <a:gridCol w="4114800"/>
              </a:tblGrid>
              <a:tr h="818147">
                <a:tc>
                  <a:txBody>
                    <a:bodyPr/>
                    <a:lstStyle/>
                    <a:p>
                      <a:pPr algn="ctr"/>
                      <a:r>
                        <a:rPr lang="en-US" sz="2800" dirty="0" smtClean="0"/>
                        <a:t>Emergency Planning</a:t>
                      </a:r>
                      <a:endParaRPr lang="en-US" sz="2800" dirty="0"/>
                    </a:p>
                  </a:txBody>
                  <a:tcPr anchor="ctr"/>
                </a:tc>
                <a:tc>
                  <a:txBody>
                    <a:bodyPr/>
                    <a:lstStyle/>
                    <a:p>
                      <a:pPr algn="ctr"/>
                      <a:r>
                        <a:rPr lang="en-US" sz="2800" dirty="0" smtClean="0"/>
                        <a:t>Continuity</a:t>
                      </a:r>
                      <a:r>
                        <a:rPr lang="en-US" sz="2800" baseline="0" dirty="0" smtClean="0"/>
                        <a:t> Planning</a:t>
                      </a:r>
                      <a:endParaRPr lang="en-US" sz="2800" dirty="0"/>
                    </a:p>
                  </a:txBody>
                  <a:tcPr anchor="ctr"/>
                </a:tc>
              </a:tr>
              <a:tr h="2839453">
                <a:tc>
                  <a:txBody>
                    <a:bodyPr/>
                    <a:lstStyle/>
                    <a:p>
                      <a:pPr algn="ctr"/>
                      <a:r>
                        <a:rPr lang="en-US" sz="2800" b="1" dirty="0" smtClean="0"/>
                        <a:t>“Putting out the fire”</a:t>
                      </a:r>
                    </a:p>
                    <a:p>
                      <a:pPr algn="ctr"/>
                      <a:endParaRPr lang="en-US" sz="2800" dirty="0" smtClean="0"/>
                    </a:p>
                    <a:p>
                      <a:pPr algn="ctr"/>
                      <a:r>
                        <a:rPr lang="en-US" sz="2800" dirty="0" smtClean="0"/>
                        <a:t>Immediate response and damage control</a:t>
                      </a:r>
                      <a:endParaRPr lang="en-US" sz="2800" dirty="0"/>
                    </a:p>
                  </a:txBody>
                  <a:tcPr/>
                </a:tc>
                <a:tc>
                  <a:txBody>
                    <a:bodyPr/>
                    <a:lstStyle/>
                    <a:p>
                      <a:pPr algn="ctr"/>
                      <a:r>
                        <a:rPr lang="en-US" sz="2800" b="1" dirty="0" smtClean="0"/>
                        <a:t>“After the fire is out”</a:t>
                      </a:r>
                    </a:p>
                    <a:p>
                      <a:pPr algn="ctr"/>
                      <a:endParaRPr lang="en-US" sz="2800" dirty="0" smtClean="0"/>
                    </a:p>
                    <a:p>
                      <a:pPr algn="ctr"/>
                      <a:r>
                        <a:rPr lang="en-US" sz="2800" dirty="0" smtClean="0"/>
                        <a:t>Emphasis on recovery and resumption of services</a:t>
                      </a:r>
                      <a:endParaRPr lang="en-US" sz="2800" dirty="0"/>
                    </a:p>
                  </a:txBody>
                  <a:tcPr/>
                </a:tc>
              </a:tr>
            </a:tbl>
          </a:graphicData>
        </a:graphic>
      </p:graphicFrame>
      <p:sp>
        <p:nvSpPr>
          <p:cNvPr id="23565" name="Slide Number Placeholder 2"/>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A18D4584-7FB4-421E-BBDE-56E9C9484596}" type="slidenum">
              <a:rPr lang="en-US">
                <a:cs typeface="Arial" charset="0"/>
              </a:rPr>
              <a:pPr fontAlgn="base">
                <a:spcBef>
                  <a:spcPct val="0"/>
                </a:spcBef>
                <a:spcAft>
                  <a:spcPct val="0"/>
                </a:spcAft>
              </a:pPr>
              <a:t>7</a:t>
            </a:fld>
            <a:endParaRPr lang="en-US">
              <a:cs typeface="Arial" charset="0"/>
            </a:endParaRPr>
          </a:p>
        </p:txBody>
      </p:sp>
      <p:sp>
        <p:nvSpPr>
          <p:cNvPr id="4" name="Title 3"/>
          <p:cNvSpPr>
            <a:spLocks noGrp="1"/>
          </p:cNvSpPr>
          <p:nvPr>
            <p:ph type="title"/>
          </p:nvPr>
        </p:nvSpPr>
        <p:spPr/>
        <p:txBody>
          <a:bodyPr/>
          <a:lstStyle/>
          <a:p>
            <a:pPr fontAlgn="auto">
              <a:spcAft>
                <a:spcPts val="0"/>
              </a:spcAft>
              <a:defRPr/>
            </a:pPr>
            <a:r>
              <a:rPr lang="en-US" sz="3200" dirty="0" smtClean="0">
                <a:solidFill>
                  <a:schemeClr val="tx1"/>
                </a:solidFill>
              </a:rPr>
              <a:t>Remember the difference . . . </a:t>
            </a:r>
            <a:endParaRPr lang="en-US" sz="32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Picture 2" descr="F:\MEMA\LOGOS\MEMA Logo_high res_transparent.png"/>
          <p:cNvPicPr>
            <a:picLocks noChangeAspect="1" noChangeArrowheads="1"/>
          </p:cNvPicPr>
          <p:nvPr/>
        </p:nvPicPr>
        <p:blipFill>
          <a:blip r:embed="rId3"/>
          <a:srcRect/>
          <a:stretch>
            <a:fillRect/>
          </a:stretch>
        </p:blipFill>
        <p:spPr bwMode="auto">
          <a:xfrm>
            <a:off x="7315200" y="4953000"/>
            <a:ext cx="1828800" cy="1828800"/>
          </a:xfrm>
          <a:prstGeom prst="rect">
            <a:avLst/>
          </a:prstGeom>
          <a:noFill/>
          <a:ln w="9525">
            <a:noFill/>
            <a:miter lim="800000"/>
            <a:headEnd/>
            <a:tailEnd/>
          </a:ln>
        </p:spPr>
      </p:pic>
      <p:graphicFrame>
        <p:nvGraphicFramePr>
          <p:cNvPr id="5" name="Content Placeholder 4"/>
          <p:cNvGraphicFramePr>
            <a:graphicFrameLocks noGrp="1"/>
          </p:cNvGraphicFramePr>
          <p:nvPr>
            <p:ph idx="1"/>
          </p:nvPr>
        </p:nvGraphicFramePr>
        <p:xfrm>
          <a:off x="533400" y="2209800"/>
          <a:ext cx="8229600" cy="2834640"/>
        </p:xfrm>
        <a:graphic>
          <a:graphicData uri="http://schemas.openxmlformats.org/drawingml/2006/table">
            <a:tbl>
              <a:tblPr firstRow="1" bandRow="1">
                <a:tableStyleId>{5C22544A-7EE6-4342-B048-85BDC9FD1C3A}</a:tableStyleId>
              </a:tblPr>
              <a:tblGrid>
                <a:gridCol w="4114800"/>
                <a:gridCol w="4114800"/>
              </a:tblGrid>
              <a:tr h="370840">
                <a:tc>
                  <a:txBody>
                    <a:bodyPr/>
                    <a:lstStyle/>
                    <a:p>
                      <a:pPr algn="ctr"/>
                      <a:r>
                        <a:rPr lang="en-US" dirty="0" smtClean="0"/>
                        <a:t>Essential functions are those functions</a:t>
                      </a:r>
                      <a:r>
                        <a:rPr lang="en-US" baseline="0" dirty="0" smtClean="0"/>
                        <a:t> </a:t>
                      </a:r>
                      <a:r>
                        <a:rPr lang="en-US" dirty="0" smtClean="0"/>
                        <a:t>that </a:t>
                      </a:r>
                      <a:r>
                        <a:rPr lang="en-US" u="sng" dirty="0" smtClean="0"/>
                        <a:t>MUST</a:t>
                      </a:r>
                      <a:r>
                        <a:rPr lang="en-US" u="none" baseline="0" dirty="0" smtClean="0"/>
                        <a:t> . . .</a:t>
                      </a:r>
                      <a:endParaRPr lang="en-US" u="sng" dirty="0"/>
                    </a:p>
                  </a:txBody>
                  <a:tcPr/>
                </a:tc>
                <a:tc>
                  <a:txBody>
                    <a:bodyPr/>
                    <a:lstStyle/>
                    <a:p>
                      <a:pPr algn="ctr"/>
                      <a:r>
                        <a:rPr lang="en-US" dirty="0" smtClean="0"/>
                        <a:t>Essential functions </a:t>
                      </a:r>
                      <a:r>
                        <a:rPr lang="en-US" u="sng" dirty="0" smtClean="0"/>
                        <a:t>MAY</a:t>
                      </a:r>
                      <a:r>
                        <a:rPr lang="en-US" u="none" baseline="0" dirty="0" smtClean="0"/>
                        <a:t> include. . .</a:t>
                      </a:r>
                      <a:endParaRPr lang="en-US" u="sng" dirty="0"/>
                    </a:p>
                  </a:txBody>
                  <a:tcPr anchor="ctr"/>
                </a:tc>
              </a:tr>
              <a:tr h="370840">
                <a:tc>
                  <a:txBody>
                    <a:bodyPr/>
                    <a:lstStyle/>
                    <a:p>
                      <a:r>
                        <a:rPr lang="en-US" dirty="0" smtClean="0"/>
                        <a:t>Be </a:t>
                      </a:r>
                      <a:r>
                        <a:rPr lang="en-US" baseline="0" dirty="0" smtClean="0"/>
                        <a:t>performed to achieve an agency’s mission, goals, and/or objectives</a:t>
                      </a:r>
                      <a:endParaRPr lang="en-US" dirty="0"/>
                    </a:p>
                  </a:txBody>
                  <a:tcPr anchor="ctr"/>
                </a:tc>
                <a:tc>
                  <a:txBody>
                    <a:bodyPr/>
                    <a:lstStyle/>
                    <a:p>
                      <a:r>
                        <a:rPr lang="en-US" dirty="0" smtClean="0"/>
                        <a:t>Functions that provide vital</a:t>
                      </a:r>
                      <a:r>
                        <a:rPr lang="en-US" baseline="0" dirty="0" smtClean="0"/>
                        <a:t> services to clients</a:t>
                      </a:r>
                      <a:endParaRPr lang="en-US" dirty="0"/>
                    </a:p>
                  </a:txBody>
                  <a:tcPr anchor="ctr"/>
                </a:tc>
              </a:tr>
              <a:tr h="370840">
                <a:tc>
                  <a:txBody>
                    <a:bodyPr/>
                    <a:lstStyle/>
                    <a:p>
                      <a:r>
                        <a:rPr lang="en-US" dirty="0" smtClean="0"/>
                        <a:t>Be resumed within 12 hours of disruption</a:t>
                      </a:r>
                      <a:endParaRPr lang="en-US" dirty="0"/>
                    </a:p>
                  </a:txBody>
                  <a:tcPr anchor="ctr"/>
                </a:tc>
                <a:tc>
                  <a:txBody>
                    <a:bodyPr/>
                    <a:lstStyle/>
                    <a:p>
                      <a:r>
                        <a:rPr lang="en-US" baseline="0" dirty="0" smtClean="0"/>
                        <a:t>Functions that help maintain the safety and well-being of personnel</a:t>
                      </a:r>
                      <a:endParaRPr lang="en-US" dirty="0"/>
                    </a:p>
                  </a:txBody>
                  <a:tcPr anchor="ctr"/>
                </a:tc>
              </a:tr>
              <a:tr h="370840">
                <a:tc>
                  <a:txBody>
                    <a:bodyPr/>
                    <a:lstStyle/>
                    <a:p>
                      <a:r>
                        <a:rPr lang="en-US" dirty="0" smtClean="0"/>
                        <a:t>Be sustainable for up to 30 days</a:t>
                      </a:r>
                      <a:endParaRPr lang="en-US" dirty="0"/>
                    </a:p>
                  </a:txBody>
                  <a:tcPr anchor="ctr"/>
                </a:tc>
                <a:tc>
                  <a:txBody>
                    <a:bodyPr/>
                    <a:lstStyle/>
                    <a:p>
                      <a:r>
                        <a:rPr lang="en-US" baseline="0" dirty="0" smtClean="0"/>
                        <a:t>Emergency functions that are only performed when COOP is activated</a:t>
                      </a:r>
                      <a:endParaRPr lang="en-US" dirty="0"/>
                    </a:p>
                  </a:txBody>
                  <a:tcPr anchor="ctr"/>
                </a:tc>
              </a:tr>
            </a:tbl>
          </a:graphicData>
        </a:graphic>
      </p:graphicFrame>
      <p:sp>
        <p:nvSpPr>
          <p:cNvPr id="25619" name="Slide Number Placeholder 2"/>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2C935F57-35D4-42AF-80E1-B9C669D25122}" type="slidenum">
              <a:rPr lang="en-US">
                <a:cs typeface="Arial" charset="0"/>
              </a:rPr>
              <a:pPr fontAlgn="base">
                <a:spcBef>
                  <a:spcPct val="0"/>
                </a:spcBef>
                <a:spcAft>
                  <a:spcPct val="0"/>
                </a:spcAft>
              </a:pPr>
              <a:t>8</a:t>
            </a:fld>
            <a:endParaRPr lang="en-US">
              <a:cs typeface="Arial" charset="0"/>
            </a:endParaRPr>
          </a:p>
        </p:txBody>
      </p:sp>
      <p:sp>
        <p:nvSpPr>
          <p:cNvPr id="7" name="Rectangle 6"/>
          <p:cNvSpPr/>
          <p:nvPr/>
        </p:nvSpPr>
        <p:spPr>
          <a:xfrm>
            <a:off x="457200" y="1162050"/>
            <a:ext cx="8382000" cy="1200150"/>
          </a:xfrm>
          <a:prstGeom prst="rect">
            <a:avLst/>
          </a:prstGeom>
        </p:spPr>
        <p:txBody>
          <a:bodyPr>
            <a:spAutoFit/>
          </a:bodyPr>
          <a:lstStyle/>
          <a:p>
            <a:pPr marL="365760" indent="-256032" fontAlgn="auto">
              <a:spcBef>
                <a:spcPts val="400"/>
              </a:spcBef>
              <a:spcAft>
                <a:spcPts val="0"/>
              </a:spcAft>
              <a:buClr>
                <a:srgbClr val="0000FF"/>
              </a:buClr>
              <a:buSzPct val="68000"/>
              <a:buFont typeface="Wingdings 3"/>
              <a:buChar char=""/>
              <a:defRPr/>
            </a:pPr>
            <a:r>
              <a:rPr lang="en-US" u="sng" dirty="0">
                <a:solidFill>
                  <a:prstClr val="black"/>
                </a:solidFill>
                <a:latin typeface="+mn-lt"/>
                <a:cs typeface="+mn-cs"/>
              </a:rPr>
              <a:t>Essential functions </a:t>
            </a:r>
            <a:r>
              <a:rPr lang="en-US" dirty="0">
                <a:solidFill>
                  <a:prstClr val="black"/>
                </a:solidFill>
                <a:latin typeface="+mn-lt"/>
                <a:cs typeface="+mn-cs"/>
              </a:rPr>
              <a:t>- a subset of ALL operational functions that encompass those critical areas of operation that MUST continue even during an emergency</a:t>
            </a:r>
          </a:p>
          <a:p>
            <a:pPr fontAlgn="auto">
              <a:spcBef>
                <a:spcPts val="0"/>
              </a:spcBef>
              <a:spcAft>
                <a:spcPts val="0"/>
              </a:spcAft>
              <a:defRPr/>
            </a:pPr>
            <a:endParaRPr lang="en-US" dirty="0">
              <a:latin typeface="+mn-lt"/>
              <a:cs typeface="+mn-cs"/>
            </a:endParaRPr>
          </a:p>
        </p:txBody>
      </p:sp>
      <p:sp>
        <p:nvSpPr>
          <p:cNvPr id="8" name="Title 3"/>
          <p:cNvSpPr txBox="1">
            <a:spLocks/>
          </p:cNvSpPr>
          <p:nvPr/>
        </p:nvSpPr>
        <p:spPr>
          <a:xfrm>
            <a:off x="457200" y="274638"/>
            <a:ext cx="8229600" cy="944562"/>
          </a:xfrm>
          <a:prstGeom prst="rect">
            <a:avLst/>
          </a:prstGeom>
        </p:spPr>
        <p:txBody>
          <a:bodyPr anchor="ctr">
            <a:normAutofit/>
            <a:scene3d>
              <a:camera prst="orthographicFront"/>
              <a:lightRig rig="soft" dir="t"/>
            </a:scene3d>
            <a:sp3d prstMaterial="softEdge">
              <a:bevelT w="25400" h="25400"/>
            </a:sp3d>
          </a:bodyPr>
          <a:lst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pPr fontAlgn="auto">
              <a:spcAft>
                <a:spcPts val="0"/>
              </a:spcAft>
              <a:defRPr/>
            </a:pPr>
            <a:r>
              <a:rPr lang="en-US" smtClean="0">
                <a:solidFill>
                  <a:schemeClr val="tx1"/>
                </a:solidFill>
              </a:rPr>
              <a:t>Essential Functions</a:t>
            </a:r>
            <a:endParaRPr lang="en-US" dirty="0">
              <a:solidFill>
                <a:schemeClr val="tx1"/>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2" descr="F:\MEMA\LOGOS\MEMA Logo_high res_transparent.png"/>
          <p:cNvPicPr>
            <a:picLocks noChangeAspect="1" noChangeArrowheads="1"/>
          </p:cNvPicPr>
          <p:nvPr/>
        </p:nvPicPr>
        <p:blipFill>
          <a:blip r:embed="rId3"/>
          <a:srcRect/>
          <a:stretch>
            <a:fillRect/>
          </a:stretch>
        </p:blipFill>
        <p:spPr bwMode="auto">
          <a:xfrm>
            <a:off x="7315200" y="4953000"/>
            <a:ext cx="1828800" cy="1828800"/>
          </a:xfrm>
          <a:prstGeom prst="rect">
            <a:avLst/>
          </a:prstGeom>
          <a:noFill/>
          <a:ln w="9525">
            <a:noFill/>
            <a:miter lim="800000"/>
            <a:headEnd/>
            <a:tailEnd/>
          </a:ln>
        </p:spPr>
      </p:pic>
      <p:sp>
        <p:nvSpPr>
          <p:cNvPr id="2" name="Content Placeholder 1"/>
          <p:cNvSpPr>
            <a:spLocks noGrp="1"/>
          </p:cNvSpPr>
          <p:nvPr>
            <p:ph idx="1"/>
          </p:nvPr>
        </p:nvSpPr>
        <p:spPr>
          <a:xfrm>
            <a:off x="457200" y="1371600"/>
            <a:ext cx="8229600" cy="4767263"/>
          </a:xfrm>
        </p:spPr>
        <p:txBody>
          <a:bodyPr>
            <a:normAutofit/>
          </a:bodyPr>
          <a:lstStyle/>
          <a:p>
            <a:pPr marL="365760" indent="-256032" fontAlgn="auto">
              <a:spcAft>
                <a:spcPts val="0"/>
              </a:spcAft>
              <a:buFont typeface="Wingdings 3"/>
              <a:buChar char=""/>
              <a:defRPr/>
            </a:pPr>
            <a:r>
              <a:rPr lang="en-US" dirty="0" smtClean="0"/>
              <a:t>Not necessary to plan for non-essential functions</a:t>
            </a:r>
          </a:p>
          <a:p>
            <a:pPr marL="365760" indent="-256032" fontAlgn="auto">
              <a:spcAft>
                <a:spcPts val="0"/>
              </a:spcAft>
              <a:buFont typeface="Wingdings 3"/>
              <a:buChar char=""/>
              <a:defRPr/>
            </a:pPr>
            <a:endParaRPr lang="en-US" dirty="0" smtClean="0"/>
          </a:p>
          <a:p>
            <a:pPr marL="365760" indent="-256032" fontAlgn="auto">
              <a:spcAft>
                <a:spcPts val="0"/>
              </a:spcAft>
              <a:buFont typeface="Wingdings 3"/>
              <a:buChar char=""/>
              <a:defRPr/>
            </a:pPr>
            <a:r>
              <a:rPr lang="en-US" dirty="0" smtClean="0"/>
              <a:t>Divisions/departments performing only non-essential functions do NOT need to be part of the COOP Planning process</a:t>
            </a:r>
          </a:p>
          <a:p>
            <a:pPr marL="109728" indent="0" fontAlgn="auto">
              <a:spcAft>
                <a:spcPts val="0"/>
              </a:spcAft>
              <a:buFont typeface="Wingdings 3"/>
              <a:buNone/>
              <a:defRPr/>
            </a:pPr>
            <a:endParaRPr lang="en-US" dirty="0" smtClean="0"/>
          </a:p>
          <a:p>
            <a:pPr marL="365760" indent="-256032" fontAlgn="auto">
              <a:spcAft>
                <a:spcPts val="0"/>
              </a:spcAft>
              <a:buFont typeface="Wingdings 3"/>
              <a:buChar char=""/>
              <a:defRPr/>
            </a:pPr>
            <a:r>
              <a:rPr lang="en-US" b="1" dirty="0" smtClean="0"/>
              <a:t>BUT!</a:t>
            </a:r>
            <a:r>
              <a:rPr lang="en-US" dirty="0" smtClean="0"/>
              <a:t> Even those employees not performing essential functions still need to be </a:t>
            </a:r>
            <a:r>
              <a:rPr lang="en-US" i="1" dirty="0" smtClean="0"/>
              <a:t>familiar</a:t>
            </a:r>
            <a:r>
              <a:rPr lang="en-US" dirty="0" smtClean="0"/>
              <a:t> with the COOP </a:t>
            </a:r>
            <a:r>
              <a:rPr lang="en-US" dirty="0"/>
              <a:t>p</a:t>
            </a:r>
            <a:r>
              <a:rPr lang="en-US" dirty="0" smtClean="0"/>
              <a:t>lan</a:t>
            </a:r>
          </a:p>
          <a:p>
            <a:pPr marL="365760" indent="-256032" fontAlgn="auto">
              <a:spcAft>
                <a:spcPts val="0"/>
              </a:spcAft>
              <a:buFont typeface="Wingdings 3"/>
              <a:buChar char=""/>
              <a:defRPr/>
            </a:pPr>
            <a:endParaRPr lang="en-US" dirty="0"/>
          </a:p>
        </p:txBody>
      </p:sp>
      <p:sp>
        <p:nvSpPr>
          <p:cNvPr id="27651" name="Slide Number Placeholder 2"/>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C5F509FF-91FB-485F-AF79-AEA53B28A5BD}" type="slidenum">
              <a:rPr lang="en-US">
                <a:cs typeface="Arial" charset="0"/>
              </a:rPr>
              <a:pPr fontAlgn="base">
                <a:spcBef>
                  <a:spcPct val="0"/>
                </a:spcBef>
                <a:spcAft>
                  <a:spcPct val="0"/>
                </a:spcAft>
              </a:pPr>
              <a:t>9</a:t>
            </a:fld>
            <a:endParaRPr lang="en-US">
              <a:cs typeface="Arial" charset="0"/>
            </a:endParaRPr>
          </a:p>
        </p:txBody>
      </p:sp>
      <p:sp>
        <p:nvSpPr>
          <p:cNvPr id="4" name="Title 3"/>
          <p:cNvSpPr>
            <a:spLocks noGrp="1"/>
          </p:cNvSpPr>
          <p:nvPr>
            <p:ph type="title"/>
          </p:nvPr>
        </p:nvSpPr>
        <p:spPr/>
        <p:txBody>
          <a:bodyPr/>
          <a:lstStyle/>
          <a:p>
            <a:pPr fontAlgn="auto">
              <a:spcAft>
                <a:spcPts val="0"/>
              </a:spcAft>
              <a:defRPr/>
            </a:pPr>
            <a:r>
              <a:rPr lang="en-US" dirty="0" smtClean="0">
                <a:solidFill>
                  <a:schemeClr val="tx1"/>
                </a:solidFill>
              </a:rPr>
              <a:t>Non-Essential Functions	</a:t>
            </a:r>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ustom 1">
      <a:dk1>
        <a:sysClr val="windowText" lastClr="000000"/>
      </a:dk1>
      <a:lt1>
        <a:sysClr val="window" lastClr="FFFFFF"/>
      </a:lt1>
      <a:dk2>
        <a:srgbClr val="FFFFFF"/>
      </a:dk2>
      <a:lt2>
        <a:srgbClr val="EEECE1"/>
      </a:lt2>
      <a:accent1>
        <a:srgbClr val="0000FF"/>
      </a:accent1>
      <a:accent2>
        <a:srgbClr val="FF0000"/>
      </a:accent2>
      <a:accent3>
        <a:srgbClr val="FFFF00"/>
      </a:accent3>
      <a:accent4>
        <a:srgbClr val="EEECE1"/>
      </a:accent4>
      <a:accent5>
        <a:srgbClr val="FFFFFF"/>
      </a:accent5>
      <a:accent6>
        <a:srgbClr val="EEECE1"/>
      </a:accent6>
      <a:hlink>
        <a:srgbClr val="0000FF"/>
      </a:hlink>
      <a:folHlink>
        <a:srgbClr val="FFFFFF"/>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ustom 1">
    <a:dk1>
      <a:sysClr val="windowText" lastClr="000000"/>
    </a:dk1>
    <a:lt1>
      <a:sysClr val="window" lastClr="FFFFFF"/>
    </a:lt1>
    <a:dk2>
      <a:srgbClr val="FFFFFF"/>
    </a:dk2>
    <a:lt2>
      <a:srgbClr val="EEECE1"/>
    </a:lt2>
    <a:accent1>
      <a:srgbClr val="0000FF"/>
    </a:accent1>
    <a:accent2>
      <a:srgbClr val="FF0000"/>
    </a:accent2>
    <a:accent3>
      <a:srgbClr val="FFFF00"/>
    </a:accent3>
    <a:accent4>
      <a:srgbClr val="EEECE1"/>
    </a:accent4>
    <a:accent5>
      <a:srgbClr val="FFFFFF"/>
    </a:accent5>
    <a:accent6>
      <a:srgbClr val="EEECE1"/>
    </a:accent6>
    <a:hlink>
      <a:srgbClr val="0000FF"/>
    </a:hlink>
    <a:folHlink>
      <a:srgbClr val="FFFFFF"/>
    </a:folHlink>
  </a:clrScheme>
</a:themeOverride>
</file>

<file path=ppt/theme/themeOverride2.xml><?xml version="1.0" encoding="utf-8"?>
<a:themeOverride xmlns:a="http://schemas.openxmlformats.org/drawingml/2006/main">
  <a:clrScheme name="Custom 1">
    <a:dk1>
      <a:sysClr val="windowText" lastClr="000000"/>
    </a:dk1>
    <a:lt1>
      <a:sysClr val="window" lastClr="FFFFFF"/>
    </a:lt1>
    <a:dk2>
      <a:srgbClr val="FFFFFF"/>
    </a:dk2>
    <a:lt2>
      <a:srgbClr val="EEECE1"/>
    </a:lt2>
    <a:accent1>
      <a:srgbClr val="0000FF"/>
    </a:accent1>
    <a:accent2>
      <a:srgbClr val="FF0000"/>
    </a:accent2>
    <a:accent3>
      <a:srgbClr val="FFFF00"/>
    </a:accent3>
    <a:accent4>
      <a:srgbClr val="EEECE1"/>
    </a:accent4>
    <a:accent5>
      <a:srgbClr val="FFFFFF"/>
    </a:accent5>
    <a:accent6>
      <a:srgbClr val="EEECE1"/>
    </a:accent6>
    <a:hlink>
      <a:srgbClr val="0000FF"/>
    </a:hlink>
    <a:folHlink>
      <a:srgbClr val="FFFFFF"/>
    </a:folHlink>
  </a:clrScheme>
</a:themeOverride>
</file>

<file path=ppt/theme/themeOverride3.xml><?xml version="1.0" encoding="utf-8"?>
<a:themeOverride xmlns:a="http://schemas.openxmlformats.org/drawingml/2006/main">
  <a:clrScheme name="Custom 1">
    <a:dk1>
      <a:sysClr val="windowText" lastClr="000000"/>
    </a:dk1>
    <a:lt1>
      <a:sysClr val="window" lastClr="FFFFFF"/>
    </a:lt1>
    <a:dk2>
      <a:srgbClr val="FFFFFF"/>
    </a:dk2>
    <a:lt2>
      <a:srgbClr val="EEECE1"/>
    </a:lt2>
    <a:accent1>
      <a:srgbClr val="0000FF"/>
    </a:accent1>
    <a:accent2>
      <a:srgbClr val="FF0000"/>
    </a:accent2>
    <a:accent3>
      <a:srgbClr val="FFFF00"/>
    </a:accent3>
    <a:accent4>
      <a:srgbClr val="EEECE1"/>
    </a:accent4>
    <a:accent5>
      <a:srgbClr val="FFFFFF"/>
    </a:accent5>
    <a:accent6>
      <a:srgbClr val="EEECE1"/>
    </a:accent6>
    <a:hlink>
      <a:srgbClr val="0000FF"/>
    </a:hlink>
    <a:folHlink>
      <a:srgbClr val="FFFFFF"/>
    </a:folHlink>
  </a:clrScheme>
</a:themeOverride>
</file>

<file path=ppt/theme/themeOverride4.xml><?xml version="1.0" encoding="utf-8"?>
<a:themeOverride xmlns:a="http://schemas.openxmlformats.org/drawingml/2006/main">
  <a:clrScheme name="Custom 1">
    <a:dk1>
      <a:sysClr val="windowText" lastClr="000000"/>
    </a:dk1>
    <a:lt1>
      <a:sysClr val="window" lastClr="FFFFFF"/>
    </a:lt1>
    <a:dk2>
      <a:srgbClr val="FFFFFF"/>
    </a:dk2>
    <a:lt2>
      <a:srgbClr val="EEECE1"/>
    </a:lt2>
    <a:accent1>
      <a:srgbClr val="0000FF"/>
    </a:accent1>
    <a:accent2>
      <a:srgbClr val="FF0000"/>
    </a:accent2>
    <a:accent3>
      <a:srgbClr val="FFFF00"/>
    </a:accent3>
    <a:accent4>
      <a:srgbClr val="EEECE1"/>
    </a:accent4>
    <a:accent5>
      <a:srgbClr val="FFFFFF"/>
    </a:accent5>
    <a:accent6>
      <a:srgbClr val="EEECE1"/>
    </a:accent6>
    <a:hlink>
      <a:srgbClr val="0000FF"/>
    </a:hlink>
    <a:folHlink>
      <a:srgbClr val="FFFFFF"/>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F0613F72831A54EABDA15B2595A71DC" ma:contentTypeVersion="3" ma:contentTypeDescription="Create a new document." ma:contentTypeScope="" ma:versionID="680779c455f77ecfa248134344061de7">
  <xsd:schema xmlns:xsd="http://www.w3.org/2001/XMLSchema" xmlns:xs="http://www.w3.org/2001/XMLSchema" xmlns:p="http://schemas.microsoft.com/office/2006/metadata/properties" xmlns:ns1="http://schemas.microsoft.com/sharepoint/v3" xmlns:ns2="http://schemas.microsoft.com/sharepoint/v4" xmlns:ns3="c882a345-9684-44a0-a189-ab029f90ec57" targetNamespace="http://schemas.microsoft.com/office/2006/metadata/properties" ma:root="true" ma:fieldsID="afd11cdd87923fc972e292aea4532217" ns1:_="" ns2:_="" ns3:_="">
    <xsd:import namespace="http://schemas.microsoft.com/sharepoint/v3"/>
    <xsd:import namespace="http://schemas.microsoft.com/sharepoint/v4"/>
    <xsd:import namespace="c882a345-9684-44a0-a189-ab029f90ec57"/>
    <xsd:element name="properties">
      <xsd:complexType>
        <xsd:sequence>
          <xsd:element name="documentManagement">
            <xsd:complexType>
              <xsd:all>
                <xsd:element ref="ns1:PublishingStartDate" minOccurs="0"/>
                <xsd:element ref="ns1:PublishingExpirationDate" minOccurs="0"/>
                <xsd:element ref="ns2:IconOverlay" minOccurs="0"/>
                <xsd:element ref="ns3:Categor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10"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882a345-9684-44a0-a189-ab029f90ec57" elementFormDefault="qualified">
    <xsd:import namespace="http://schemas.microsoft.com/office/2006/documentManagement/types"/>
    <xsd:import namespace="http://schemas.microsoft.com/office/infopath/2007/PartnerControls"/>
    <xsd:element name="Category" ma:index="11" nillable="true" ma:displayName="Category" ma:default="Plans" ma:format="Dropdown" ma:internalName="Category">
      <xsd:simpleType>
        <xsd:restriction base="dms:Choice">
          <xsd:enumeration value="Plans"/>
          <xsd:enumeration value="Reports"/>
          <xsd:enumeration value="References"/>
          <xsd:enumeration value="Executive Orders"/>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Category xmlns="c882a345-9684-44a0-a189-ab029f90ec57">References</Category>
    <IconOverlay xmlns="http://schemas.microsoft.com/sharepoint/v4" xsi:nil="true"/>
    <PublishingStartDate xmlns="http://schemas.microsoft.com/sharepoint/v3" xsi:nil="true"/>
    <PublishingExpirationDate xmlns="http://schemas.microsoft.com/sharepoint/v3" xsi:nil="true"/>
  </documentManagement>
</p:properties>
</file>

<file path=customXml/itemProps1.xml><?xml version="1.0" encoding="utf-8"?>
<ds:datastoreItem xmlns:ds="http://schemas.openxmlformats.org/officeDocument/2006/customXml" ds:itemID="{1C711C45-E681-4CEB-AB71-2AADEC6D5DD0}"/>
</file>

<file path=customXml/itemProps2.xml><?xml version="1.0" encoding="utf-8"?>
<ds:datastoreItem xmlns:ds="http://schemas.openxmlformats.org/officeDocument/2006/customXml" ds:itemID="{719884C9-89C4-4044-9551-D4480F4A963A}"/>
</file>

<file path=customXml/itemProps3.xml><?xml version="1.0" encoding="utf-8"?>
<ds:datastoreItem xmlns:ds="http://schemas.openxmlformats.org/officeDocument/2006/customXml" ds:itemID="{343EA7D5-C6D5-4E67-84B5-F2D7A6576468}"/>
</file>

<file path=docProps/app.xml><?xml version="1.0" encoding="utf-8"?>
<Properties xmlns="http://schemas.openxmlformats.org/officeDocument/2006/extended-properties" xmlns:vt="http://schemas.openxmlformats.org/officeDocument/2006/docPropsVTypes">
  <Template>Concourse</Template>
  <TotalTime>2488</TotalTime>
  <Words>1795</Words>
  <Application>Microsoft Office PowerPoint</Application>
  <PresentationFormat>On-screen Show (4:3)</PresentationFormat>
  <Paragraphs>306</Paragraphs>
  <Slides>32</Slides>
  <Notes>32</Notes>
  <HiddenSlides>0</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Concourse</vt:lpstr>
      <vt:lpstr>PowerPoint Presentation</vt:lpstr>
      <vt:lpstr>PowerPoint Presentation</vt:lpstr>
      <vt:lpstr>Webinar</vt:lpstr>
      <vt:lpstr>Outline</vt:lpstr>
      <vt:lpstr>Introductions</vt:lpstr>
      <vt:lpstr>Continuity of Operations Planning (COOP)</vt:lpstr>
      <vt:lpstr>Remember the difference . . . </vt:lpstr>
      <vt:lpstr>PowerPoint Presentation</vt:lpstr>
      <vt:lpstr>Non-Essential Functions </vt:lpstr>
      <vt:lpstr>Assessing Essential Functions</vt:lpstr>
      <vt:lpstr>Step One: Identify all operational                 functions</vt:lpstr>
      <vt:lpstr>Step One: Identify all operational                  functions (cont’d)</vt:lpstr>
      <vt:lpstr>Step Two: Identify essential functions</vt:lpstr>
      <vt:lpstr>Step Two: Identify essential functions                  (cont’d)</vt:lpstr>
      <vt:lpstr>Step Three: Identify processes and                   services necessary to support                  essential functions</vt:lpstr>
      <vt:lpstr>Step Four: Prioritize essential                 functions</vt:lpstr>
      <vt:lpstr>Step Four: Prioritize essential                 functions (cont’d)</vt:lpstr>
      <vt:lpstr>Business Process Analysis Procedure (BPA)</vt:lpstr>
      <vt:lpstr>Business Process Analysis Procedure (BPA) (cont’d)</vt:lpstr>
      <vt:lpstr>Step One: Identify essential function                output </vt:lpstr>
      <vt:lpstr>Step Two: Identify input                 requirements</vt:lpstr>
      <vt:lpstr>Step Three: Identify leadership who                   perform essential functions</vt:lpstr>
      <vt:lpstr>Step Four: Identify performing/                 supporting staff</vt:lpstr>
      <vt:lpstr>Step Five: Identify communications                and IT requirements</vt:lpstr>
      <vt:lpstr>Step Six: Identify continuity facility               requirements</vt:lpstr>
      <vt:lpstr>Step Seven: Identify resources and                   budgeting requirements</vt:lpstr>
      <vt:lpstr>Step Eight: Identify partners and                  interdependencies</vt:lpstr>
      <vt:lpstr>Step Nine: Describe process flow</vt:lpstr>
      <vt:lpstr>Step Nine: Describe process flow                    (cont’d)</vt:lpstr>
      <vt:lpstr>Conclusion</vt:lpstr>
      <vt:lpstr>PowerPoint Presentation</vt:lpstr>
      <vt:lpstr>Contact Information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Exercise &amp; Training PowerPoint</dc:title>
  <dc:creator>Bernstein, Angela</dc:creator>
  <cp:lastModifiedBy>Elizabeth Webster</cp:lastModifiedBy>
  <cp:revision>200</cp:revision>
  <cp:lastPrinted>2014-01-13T15:00:44Z</cp:lastPrinted>
  <dcterms:created xsi:type="dcterms:W3CDTF">2012-08-06T16:28:28Z</dcterms:created>
  <dcterms:modified xsi:type="dcterms:W3CDTF">2014-10-22T17:59:15Z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0x0101006F0613F72831A54EABDA15B2595A71DC</vt:lpwstr>
  </property>
  <property fmtid="{D5CDD505-2E9C-101B-9397-08002B2CF9AE}" pid="3" name="Order">
    <vt:r8>14200</vt:r8>
  </property>
  <property fmtid="{D5CDD505-2E9C-101B-9397-08002B2CF9AE}" pid="4" name="URL">
    <vt:lpwstr/>
  </property>
  <property fmtid="{D5CDD505-2E9C-101B-9397-08002B2CF9AE}" pid="5" name="xd_Signature">
    <vt:bool>false</vt:bool>
  </property>
  <property fmtid="{D5CDD505-2E9C-101B-9397-08002B2CF9AE}" pid="6" name="xd_ProgID">
    <vt:lpwstr/>
  </property>
  <property fmtid="{D5CDD505-2E9C-101B-9397-08002B2CF9AE}" pid="7" name="_SourceUrl">
    <vt:lpwstr/>
  </property>
  <property fmtid="{D5CDD505-2E9C-101B-9397-08002B2CF9AE}" pid="8" name="_SharedFileIndex">
    <vt:lpwstr/>
  </property>
  <property fmtid="{D5CDD505-2E9C-101B-9397-08002B2CF9AE}" pid="9" name="TemplateUrl">
    <vt:lpwstr/>
  </property>
</Properties>
</file>